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8" r:id="rId5"/>
    <p:sldId id="277" r:id="rId6"/>
    <p:sldId id="273" r:id="rId7"/>
    <p:sldId id="257" r:id="rId8"/>
    <p:sldId id="261" r:id="rId9"/>
    <p:sldId id="279" r:id="rId10"/>
    <p:sldId id="278" r:id="rId11"/>
    <p:sldId id="262" r:id="rId12"/>
    <p:sldId id="263" r:id="rId13"/>
    <p:sldId id="264" r:id="rId14"/>
    <p:sldId id="265" r:id="rId15"/>
    <p:sldId id="266" r:id="rId16"/>
    <p:sldId id="267" r:id="rId17"/>
    <p:sldId id="268" r:id="rId18"/>
    <p:sldId id="269" r:id="rId19"/>
    <p:sldId id="270" r:id="rId20"/>
    <p:sldId id="271" r:id="rId21"/>
    <p:sldId id="272" r:id="rId22"/>
    <p:sldId id="275" r:id="rId23"/>
  </p:sldIdLst>
  <p:sldSz cx="12192000" cy="6858000"/>
  <p:notesSz cx="6858000" cy="91440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showGuides="1">
      <p:cViewPr varScale="1">
        <p:scale>
          <a:sx n="74" d="100"/>
          <a:sy n="74" d="100"/>
        </p:scale>
        <p:origin x="65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91150-A45C-46C4-A119-176C7488AB26}" type="datetimeFigureOut">
              <a:rPr lang="de-CH" smtClean="0"/>
              <a:t>22.02.2023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7A577-61FD-4C33-8CA9-E5CB06CDF2DA}" type="slidenum">
              <a:rPr lang="de-CH" smtClean="0"/>
              <a:t>‹Nr.›</a:t>
            </a:fld>
            <a:endParaRPr lang="de-CH"/>
          </a:p>
        </p:txBody>
      </p:sp>
    </p:spTree>
    <p:extLst>
      <p:ext uri="{BB962C8B-B14F-4D97-AF65-F5344CB8AC3E}">
        <p14:creationId xmlns:p14="http://schemas.microsoft.com/office/powerpoint/2010/main" val="270800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A5956-C684-87C3-B02B-9B4AFFFACC56}"/>
              </a:ext>
            </a:extLst>
          </p:cNvPr>
          <p:cNvSpPr>
            <a:spLocks noGrp="1"/>
          </p:cNvSpPr>
          <p:nvPr>
            <p:ph type="ctrTitle"/>
          </p:nvPr>
        </p:nvSpPr>
        <p:spPr>
          <a:xfrm>
            <a:off x="1524000" y="1445088"/>
            <a:ext cx="9144000" cy="2387600"/>
          </a:xfrm>
        </p:spPr>
        <p:txBody>
          <a:bodyPr anchor="b"/>
          <a:lstStyle>
            <a:lvl1pPr algn="ctr">
              <a:defRPr sz="6000" b="1">
                <a:solidFill>
                  <a:schemeClr val="tx2">
                    <a:lumMod val="75000"/>
                    <a:lumOff val="25000"/>
                  </a:schemeClr>
                </a:solidFill>
              </a:defRPr>
            </a:lvl1pPr>
          </a:lstStyle>
          <a:p>
            <a:r>
              <a:rPr lang="de-DE"/>
              <a:t>Mastertitelformat bearbeiten</a:t>
            </a:r>
            <a:endParaRPr lang="de-CH" dirty="0"/>
          </a:p>
        </p:txBody>
      </p:sp>
      <p:sp>
        <p:nvSpPr>
          <p:cNvPr id="3" name="Untertitel 2">
            <a:extLst>
              <a:ext uri="{FF2B5EF4-FFF2-40B4-BE49-F238E27FC236}">
                <a16:creationId xmlns:a16="http://schemas.microsoft.com/office/drawing/2014/main" id="{E0EE5D6E-7B1F-6EE7-FA2B-DE3EC3C38B44}"/>
              </a:ext>
            </a:extLst>
          </p:cNvPr>
          <p:cNvSpPr>
            <a:spLocks noGrp="1"/>
          </p:cNvSpPr>
          <p:nvPr>
            <p:ph type="subTitle" idx="1"/>
          </p:nvPr>
        </p:nvSpPr>
        <p:spPr>
          <a:xfrm>
            <a:off x="1524000" y="3915800"/>
            <a:ext cx="9144000" cy="1655762"/>
          </a:xfrm>
        </p:spPr>
        <p:txBody>
          <a:bodyPr>
            <a:normAutofit/>
          </a:bodyPr>
          <a:lstStyle>
            <a:lvl1pPr marL="0" indent="0" algn="ctr">
              <a:buNone/>
              <a:defRPr sz="3200" cap="small" baseline="0">
                <a:solidFill>
                  <a:schemeClr val="tx2">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7" name="Image 46">
            <a:extLst>
              <a:ext uri="{FF2B5EF4-FFF2-40B4-BE49-F238E27FC236}">
                <a16:creationId xmlns:a16="http://schemas.microsoft.com/office/drawing/2014/main" id="{D42C5A03-64E6-0606-1C40-09A0150F64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7" y="3486198"/>
            <a:ext cx="2691872" cy="2731128"/>
          </a:xfrm>
          <a:prstGeom prst="rect">
            <a:avLst/>
          </a:prstGeom>
        </p:spPr>
      </p:pic>
      <p:sp>
        <p:nvSpPr>
          <p:cNvPr id="8" name="Forme libre : forme 8">
            <a:extLst>
              <a:ext uri="{FF2B5EF4-FFF2-40B4-BE49-F238E27FC236}">
                <a16:creationId xmlns:a16="http://schemas.microsoft.com/office/drawing/2014/main" id="{766A2CF9-30BD-DA92-6AE9-AE7193EA5BDC}"/>
              </a:ext>
            </a:extLst>
          </p:cNvPr>
          <p:cNvSpPr>
            <a:spLocks noChangeAspect="1"/>
          </p:cNvSpPr>
          <p:nvPr userDrawn="1"/>
        </p:nvSpPr>
        <p:spPr bwMode="auto">
          <a:xfrm>
            <a:off x="0" y="963914"/>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
        <p:nvSpPr>
          <p:cNvPr id="9" name="Forme libre : forme 42">
            <a:extLst>
              <a:ext uri="{FF2B5EF4-FFF2-40B4-BE49-F238E27FC236}">
                <a16:creationId xmlns:a16="http://schemas.microsoft.com/office/drawing/2014/main" id="{7C8E96B0-689F-4C9A-58C1-A3BE7ADE646A}"/>
              </a:ext>
            </a:extLst>
          </p:cNvPr>
          <p:cNvSpPr>
            <a:spLocks noChangeAspect="1"/>
          </p:cNvSpPr>
          <p:nvPr userDrawn="1"/>
        </p:nvSpPr>
        <p:spPr bwMode="auto">
          <a:xfrm>
            <a:off x="9966387" y="4260729"/>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chemeClr val="tx1"/>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0" name="Forme libre : forme 42">
            <a:extLst>
              <a:ext uri="{FF2B5EF4-FFF2-40B4-BE49-F238E27FC236}">
                <a16:creationId xmlns:a16="http://schemas.microsoft.com/office/drawing/2014/main" id="{9D78F39D-0CBC-F8EB-E54A-AEC49446A8B3}"/>
              </a:ext>
            </a:extLst>
          </p:cNvPr>
          <p:cNvSpPr>
            <a:spLocks noChangeAspect="1"/>
          </p:cNvSpPr>
          <p:nvPr userDrawn="1"/>
        </p:nvSpPr>
        <p:spPr bwMode="auto">
          <a:xfrm>
            <a:off x="7715321" y="4991319"/>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chemeClr val="tx1"/>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1" name="Forme libre : forme 42">
            <a:extLst>
              <a:ext uri="{FF2B5EF4-FFF2-40B4-BE49-F238E27FC236}">
                <a16:creationId xmlns:a16="http://schemas.microsoft.com/office/drawing/2014/main" id="{CCC3F2E7-D3CB-EF3B-556F-8E26BFD9D469}"/>
              </a:ext>
            </a:extLst>
          </p:cNvPr>
          <p:cNvSpPr>
            <a:spLocks noChangeAspect="1"/>
          </p:cNvSpPr>
          <p:nvPr userDrawn="1"/>
        </p:nvSpPr>
        <p:spPr bwMode="auto">
          <a:xfrm>
            <a:off x="6539198" y="5375873"/>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chemeClr val="tx1"/>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3" name="Forme libre : forme 43">
            <a:extLst>
              <a:ext uri="{FF2B5EF4-FFF2-40B4-BE49-F238E27FC236}">
                <a16:creationId xmlns:a16="http://schemas.microsoft.com/office/drawing/2014/main" id="{797A5D78-934F-8915-28CA-8D08695BC34B}"/>
              </a:ext>
            </a:extLst>
          </p:cNvPr>
          <p:cNvSpPr>
            <a:spLocks noChangeAspect="1"/>
          </p:cNvSpPr>
          <p:nvPr userDrawn="1"/>
        </p:nvSpPr>
        <p:spPr bwMode="auto">
          <a:xfrm>
            <a:off x="9922927" y="3707268"/>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4" name="Forme libre : forme 43">
            <a:extLst>
              <a:ext uri="{FF2B5EF4-FFF2-40B4-BE49-F238E27FC236}">
                <a16:creationId xmlns:a16="http://schemas.microsoft.com/office/drawing/2014/main" id="{E1EF62EA-628B-7A50-28BD-ED4AAA1B3878}"/>
              </a:ext>
            </a:extLst>
          </p:cNvPr>
          <p:cNvSpPr>
            <a:spLocks noChangeAspect="1"/>
          </p:cNvSpPr>
          <p:nvPr userDrawn="1"/>
        </p:nvSpPr>
        <p:spPr bwMode="auto">
          <a:xfrm>
            <a:off x="7671861" y="4437858"/>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5" name="Rectangle 44">
            <a:extLst>
              <a:ext uri="{FF2B5EF4-FFF2-40B4-BE49-F238E27FC236}">
                <a16:creationId xmlns:a16="http://schemas.microsoft.com/office/drawing/2014/main" id="{00D69A0B-26B4-B6EF-80CE-126BC4F92F40}"/>
              </a:ext>
            </a:extLst>
          </p:cNvPr>
          <p:cNvSpPr/>
          <p:nvPr userDrawn="1"/>
        </p:nvSpPr>
        <p:spPr>
          <a:xfrm rot="20538669">
            <a:off x="7960385" y="4374497"/>
            <a:ext cx="4211389" cy="584775"/>
          </a:xfrm>
          <a:prstGeom prst="rect">
            <a:avLst/>
          </a:prstGeom>
        </p:spPr>
        <p:txBody>
          <a:bodyPr wrap="square">
            <a:spAutoFit/>
          </a:bodyPr>
          <a:lstStyle/>
          <a:p>
            <a:pPr algn="l"/>
            <a:r>
              <a:rPr lang="en-US" sz="3200" b="1" kern="0" cap="all" spc="-100" baseline="0" dirty="0">
                <a:solidFill>
                  <a:srgbClr val="000000"/>
                </a:solidFill>
                <a:latin typeface="Galibier" panose="00000506000000000000" pitchFamily="50" charset="0"/>
                <a:cs typeface="Arial" pitchFamily="34"/>
              </a:rPr>
              <a:t>Making the Legend of</a:t>
            </a:r>
          </a:p>
        </p:txBody>
      </p:sp>
      <p:sp>
        <p:nvSpPr>
          <p:cNvPr id="16" name="Forme libre : forme 42">
            <a:extLst>
              <a:ext uri="{FF2B5EF4-FFF2-40B4-BE49-F238E27FC236}">
                <a16:creationId xmlns:a16="http://schemas.microsoft.com/office/drawing/2014/main" id="{6ABDBCC5-0BE4-7EBF-97E0-AA0DAFA7A583}"/>
              </a:ext>
            </a:extLst>
          </p:cNvPr>
          <p:cNvSpPr>
            <a:spLocks noChangeAspect="1"/>
          </p:cNvSpPr>
          <p:nvPr userDrawn="1"/>
        </p:nvSpPr>
        <p:spPr bwMode="auto">
          <a:xfrm>
            <a:off x="4257664" y="6119939"/>
            <a:ext cx="2285903" cy="1268470"/>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chemeClr val="tx1"/>
          </a:solidFill>
          <a:ln w="3175">
            <a:noFill/>
          </a:ln>
        </p:spPr>
        <p:txBody>
          <a:bodyPr vert="horz" wrap="square" lIns="0" tIns="0" rIns="0" bIns="0" numCol="1" anchor="ctr" anchorCtr="0" compatLnSpc="1">
            <a:prstTxWarp prst="textNoShape">
              <a:avLst/>
            </a:prstTxWarp>
            <a:noAutofit/>
          </a:bodyPr>
          <a:lstStyle/>
          <a:p>
            <a:pPr algn="ctr" defTabSz="483843">
              <a:defRPr/>
            </a:pPr>
            <a:endParaRPr lang="fr-FR" sz="1058" kern="0" dirty="0">
              <a:solidFill>
                <a:srgbClr val="000000"/>
              </a:solidFill>
              <a:latin typeface="Galibier" panose="00000506000000000000" pitchFamily="50" charset="0"/>
            </a:endParaRPr>
          </a:p>
        </p:txBody>
      </p:sp>
      <p:sp>
        <p:nvSpPr>
          <p:cNvPr id="12" name="Rectangle 45">
            <a:extLst>
              <a:ext uri="{FF2B5EF4-FFF2-40B4-BE49-F238E27FC236}">
                <a16:creationId xmlns:a16="http://schemas.microsoft.com/office/drawing/2014/main" id="{3ED64DB6-5B05-B234-F3EC-3027580907C3}"/>
              </a:ext>
            </a:extLst>
          </p:cNvPr>
          <p:cNvSpPr/>
          <p:nvPr userDrawn="1"/>
        </p:nvSpPr>
        <p:spPr>
          <a:xfrm rot="20532356">
            <a:off x="5844999" y="5225591"/>
            <a:ext cx="6578171" cy="584775"/>
          </a:xfrm>
          <a:prstGeom prst="rect">
            <a:avLst/>
          </a:prstGeom>
        </p:spPr>
        <p:txBody>
          <a:bodyPr wrap="square">
            <a:spAutoFit/>
          </a:bodyPr>
          <a:lstStyle/>
          <a:p>
            <a:pPr algn="l"/>
            <a:r>
              <a:rPr lang="en-US" sz="3200" b="1" kern="0" cap="small" spc="-100" baseline="0" dirty="0">
                <a:solidFill>
                  <a:schemeClr val="bg1"/>
                </a:solidFill>
                <a:latin typeface="Galibier" panose="00000506000000000000" pitchFamily="50" charset="0"/>
                <a:cs typeface="Arial" pitchFamily="34"/>
              </a:rPr>
              <a:t>THE GREATEST CYCLING RACE IN THE WORLD</a:t>
            </a:r>
          </a:p>
        </p:txBody>
      </p:sp>
      <p:pic>
        <p:nvPicPr>
          <p:cNvPr id="18" name="Picture 2" descr="Alphafoto">
            <a:extLst>
              <a:ext uri="{FF2B5EF4-FFF2-40B4-BE49-F238E27FC236}">
                <a16:creationId xmlns:a16="http://schemas.microsoft.com/office/drawing/2014/main" id="{F5C878B8-DEB4-AC5C-C0DA-2F070A9EBA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4071" y="-350"/>
            <a:ext cx="2802609" cy="186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7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7FADC-657A-C7CC-6CAF-6CEE28ABAE3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FCF5954-00A8-1B2D-6BB5-D595C6BD814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25CFF76-BE03-D41A-C986-2D8F40904910}"/>
              </a:ext>
            </a:extLst>
          </p:cNvPr>
          <p:cNvSpPr>
            <a:spLocks noGrp="1"/>
          </p:cNvSpPr>
          <p:nvPr>
            <p:ph type="dt" sz="half" idx="10"/>
          </p:nvPr>
        </p:nvSpPr>
        <p:spPr/>
        <p:txBody>
          <a:bodyPr/>
          <a:lstStyle/>
          <a:p>
            <a:fld id="{A2442270-942B-4F06-B8DB-E62D94F55F1D}" type="datetime1">
              <a:rPr lang="de-CH" smtClean="0"/>
              <a:t>22.02.2023</a:t>
            </a:fld>
            <a:endParaRPr lang="de-CH"/>
          </a:p>
        </p:txBody>
      </p:sp>
      <p:sp>
        <p:nvSpPr>
          <p:cNvPr id="5" name="Fußzeilenplatzhalter 4">
            <a:extLst>
              <a:ext uri="{FF2B5EF4-FFF2-40B4-BE49-F238E27FC236}">
                <a16:creationId xmlns:a16="http://schemas.microsoft.com/office/drawing/2014/main" id="{E22C9C58-82A8-4323-9F48-BABF0D35D77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A056719-B08C-ABD5-CEB2-46DA1E47AB9F}"/>
              </a:ext>
            </a:extLst>
          </p:cNvPr>
          <p:cNvSpPr>
            <a:spLocks noGrp="1"/>
          </p:cNvSpPr>
          <p:nvPr>
            <p:ph type="sldNum" sz="quarter" idx="12"/>
          </p:nvPr>
        </p:nvSpPr>
        <p:spPr/>
        <p:txBody>
          <a:bodyPr/>
          <a:lstStyle/>
          <a:p>
            <a:fld id="{564AA42C-0D49-4F22-AD80-8F270E1D8D41}" type="slidenum">
              <a:rPr lang="de-CH" smtClean="0"/>
              <a:t>‹Nr.›</a:t>
            </a:fld>
            <a:endParaRPr lang="de-CH"/>
          </a:p>
        </p:txBody>
      </p:sp>
    </p:spTree>
    <p:extLst>
      <p:ext uri="{BB962C8B-B14F-4D97-AF65-F5344CB8AC3E}">
        <p14:creationId xmlns:p14="http://schemas.microsoft.com/office/powerpoint/2010/main" val="412608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9E40B75-F13C-49CA-74A5-03744DD49B6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78036D54-60C8-4217-0921-CA25AC5220E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D0C6505-468A-3977-B8A8-693757E5292B}"/>
              </a:ext>
            </a:extLst>
          </p:cNvPr>
          <p:cNvSpPr>
            <a:spLocks noGrp="1"/>
          </p:cNvSpPr>
          <p:nvPr>
            <p:ph type="dt" sz="half" idx="10"/>
          </p:nvPr>
        </p:nvSpPr>
        <p:spPr/>
        <p:txBody>
          <a:bodyPr/>
          <a:lstStyle/>
          <a:p>
            <a:fld id="{2DFFF813-D8CD-40B5-9E15-D4B5EE54515A}" type="datetime1">
              <a:rPr lang="de-CH" smtClean="0"/>
              <a:t>22.02.2023</a:t>
            </a:fld>
            <a:endParaRPr lang="de-CH"/>
          </a:p>
        </p:txBody>
      </p:sp>
      <p:sp>
        <p:nvSpPr>
          <p:cNvPr id="5" name="Fußzeilenplatzhalter 4">
            <a:extLst>
              <a:ext uri="{FF2B5EF4-FFF2-40B4-BE49-F238E27FC236}">
                <a16:creationId xmlns:a16="http://schemas.microsoft.com/office/drawing/2014/main" id="{7451A6E8-4AB6-A870-D1E5-8800E1003E3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EBF5AB1-3E5A-42C0-C745-B6EE1F756FB8}"/>
              </a:ext>
            </a:extLst>
          </p:cNvPr>
          <p:cNvSpPr>
            <a:spLocks noGrp="1"/>
          </p:cNvSpPr>
          <p:nvPr>
            <p:ph type="sldNum" sz="quarter" idx="12"/>
          </p:nvPr>
        </p:nvSpPr>
        <p:spPr/>
        <p:txBody>
          <a:bodyPr/>
          <a:lstStyle/>
          <a:p>
            <a:fld id="{564AA42C-0D49-4F22-AD80-8F270E1D8D41}" type="slidenum">
              <a:rPr lang="de-CH" smtClean="0"/>
              <a:t>‹Nr.›</a:t>
            </a:fld>
            <a:endParaRPr lang="de-CH"/>
          </a:p>
        </p:txBody>
      </p:sp>
    </p:spTree>
    <p:extLst>
      <p:ext uri="{BB962C8B-B14F-4D97-AF65-F5344CB8AC3E}">
        <p14:creationId xmlns:p14="http://schemas.microsoft.com/office/powerpoint/2010/main" val="172631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0AA91-4DBF-4853-3530-B3F4F6BCE81F}"/>
              </a:ext>
            </a:extLst>
          </p:cNvPr>
          <p:cNvSpPr>
            <a:spLocks noGrp="1"/>
          </p:cNvSpPr>
          <p:nvPr>
            <p:ph type="title"/>
          </p:nvPr>
        </p:nvSpPr>
        <p:spPr>
          <a:xfrm>
            <a:off x="838200" y="136525"/>
            <a:ext cx="10515600" cy="1127698"/>
          </a:xfrm>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C02B6A3-C081-275F-E6AE-D31C62B5F9DA}"/>
              </a:ext>
            </a:extLst>
          </p:cNvPr>
          <p:cNvSpPr>
            <a:spLocks noGrp="1"/>
          </p:cNvSpPr>
          <p:nvPr>
            <p:ph idx="1"/>
          </p:nvPr>
        </p:nvSpPr>
        <p:spPr/>
        <p:txBody>
          <a:bodyPr/>
          <a:lstStyle>
            <a:lvl1pPr>
              <a:defRPr sz="20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8971C3F5-B45A-F718-962A-D70B8A8AD553}"/>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D18DBAE0-AE11-502B-4798-6845C6E0F79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B0D5541-F64E-0B5E-8BC8-E9F1F047F4B8}"/>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7" name="Forme libre : forme 8">
            <a:extLst>
              <a:ext uri="{FF2B5EF4-FFF2-40B4-BE49-F238E27FC236}">
                <a16:creationId xmlns:a16="http://schemas.microsoft.com/office/drawing/2014/main" id="{BF7AFBFE-7644-B5A9-C11A-CFAA97192A75}"/>
              </a:ext>
            </a:extLst>
          </p:cNvPr>
          <p:cNvSpPr>
            <a:spLocks noChangeAspect="1"/>
          </p:cNvSpPr>
          <p:nvPr userDrawn="1"/>
        </p:nvSpPr>
        <p:spPr bwMode="auto">
          <a:xfrm>
            <a:off x="0" y="963914"/>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139116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FE2C0-7137-CE02-0FEB-97BDC1B007B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CA48CFF5-0659-F4EC-1D92-5FA9F5219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F3D3CD-F047-8CCD-CC33-8E9B44CF3123}"/>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867F8483-87C7-7BA5-5F0F-CD13712F720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6B30307-9DA0-AFEC-4498-7A2970330953}"/>
              </a:ext>
            </a:extLst>
          </p:cNvPr>
          <p:cNvSpPr>
            <a:spLocks noGrp="1"/>
          </p:cNvSpPr>
          <p:nvPr>
            <p:ph type="sldNum" sz="quarter" idx="12"/>
          </p:nvPr>
        </p:nvSpPr>
        <p:spPr/>
        <p:txBody>
          <a:bodyPr/>
          <a:lstStyle/>
          <a:p>
            <a:fld id="{564AA42C-0D49-4F22-AD80-8F270E1D8D41}" type="slidenum">
              <a:rPr lang="de-CH" smtClean="0"/>
              <a:t>‹Nr.›</a:t>
            </a:fld>
            <a:endParaRPr lang="de-CH"/>
          </a:p>
        </p:txBody>
      </p:sp>
    </p:spTree>
    <p:extLst>
      <p:ext uri="{BB962C8B-B14F-4D97-AF65-F5344CB8AC3E}">
        <p14:creationId xmlns:p14="http://schemas.microsoft.com/office/powerpoint/2010/main" val="272743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619A0-8A0F-4897-03B3-45F75C1158D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9371FD0-88FD-B6C4-BAAB-5515FE546FDA}"/>
              </a:ext>
            </a:extLst>
          </p:cNvPr>
          <p:cNvSpPr>
            <a:spLocks noGrp="1"/>
          </p:cNvSpPr>
          <p:nvPr>
            <p:ph sz="half" idx="1"/>
          </p:nvPr>
        </p:nvSpPr>
        <p:spPr>
          <a:xfrm>
            <a:off x="838200" y="1825625"/>
            <a:ext cx="5181600" cy="4351338"/>
          </a:xfrm>
        </p:spPr>
        <p:txBody>
          <a:bodyPr/>
          <a:lstStyle>
            <a:lvl1pPr>
              <a:defRPr sz="20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C75B292A-5FEB-3C35-EC37-CDCD560EF464}"/>
              </a:ext>
            </a:extLst>
          </p:cNvPr>
          <p:cNvSpPr>
            <a:spLocks noGrp="1"/>
          </p:cNvSpPr>
          <p:nvPr>
            <p:ph sz="half" idx="2"/>
          </p:nvPr>
        </p:nvSpPr>
        <p:spPr>
          <a:xfrm>
            <a:off x="6172200" y="1825625"/>
            <a:ext cx="5181600" cy="4351338"/>
          </a:xfrm>
        </p:spPr>
        <p:txBody>
          <a:bodyPr/>
          <a:lstStyle>
            <a:lvl1pPr>
              <a:defRPr sz="20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31C12355-E2D1-8CF8-1F88-C65B4E6E3776}"/>
              </a:ext>
            </a:extLst>
          </p:cNvPr>
          <p:cNvSpPr>
            <a:spLocks noGrp="1"/>
          </p:cNvSpPr>
          <p:nvPr>
            <p:ph type="dt" sz="half" idx="10"/>
          </p:nvPr>
        </p:nvSpPr>
        <p:spPr/>
        <p:txBody>
          <a:bodyPr/>
          <a:lstStyle/>
          <a:p>
            <a:endParaRPr lang="de-CH" dirty="0"/>
          </a:p>
        </p:txBody>
      </p:sp>
      <p:sp>
        <p:nvSpPr>
          <p:cNvPr id="6" name="Fußzeilenplatzhalter 5">
            <a:extLst>
              <a:ext uri="{FF2B5EF4-FFF2-40B4-BE49-F238E27FC236}">
                <a16:creationId xmlns:a16="http://schemas.microsoft.com/office/drawing/2014/main" id="{403E74C1-8CE0-2C3C-8930-16A720DF5A1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857FB6C-A04A-DBB8-9248-D57A96541953}"/>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8" name="Forme libre : forme 8">
            <a:extLst>
              <a:ext uri="{FF2B5EF4-FFF2-40B4-BE49-F238E27FC236}">
                <a16:creationId xmlns:a16="http://schemas.microsoft.com/office/drawing/2014/main" id="{6809C135-DA25-2346-8B52-FBB74FECBA3F}"/>
              </a:ext>
            </a:extLst>
          </p:cNvPr>
          <p:cNvSpPr>
            <a:spLocks noChangeAspect="1"/>
          </p:cNvSpPr>
          <p:nvPr userDrawn="1"/>
        </p:nvSpPr>
        <p:spPr bwMode="auto">
          <a:xfrm>
            <a:off x="0" y="963914"/>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116128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7E831-74CF-AD3E-C3A8-3A43A101347E}"/>
              </a:ext>
            </a:extLst>
          </p:cNvPr>
          <p:cNvSpPr>
            <a:spLocks noGrp="1"/>
          </p:cNvSpPr>
          <p:nvPr>
            <p:ph type="title"/>
          </p:nvPr>
        </p:nvSpPr>
        <p:spPr>
          <a:xfrm>
            <a:off x="839788" y="84443"/>
            <a:ext cx="9164183" cy="1163355"/>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19B892D-3C2C-8AD0-00A9-4518599E200E}"/>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1C99E2F-F033-618C-6EAA-29E51006AA2A}"/>
              </a:ext>
            </a:extLst>
          </p:cNvPr>
          <p:cNvSpPr>
            <a:spLocks noGrp="1"/>
          </p:cNvSpPr>
          <p:nvPr>
            <p:ph sz="half" idx="2"/>
          </p:nvPr>
        </p:nvSpPr>
        <p:spPr>
          <a:xfrm>
            <a:off x="839788" y="2505075"/>
            <a:ext cx="5157787" cy="3684588"/>
          </a:xfrm>
        </p:spPr>
        <p:txBody>
          <a:bodyPr/>
          <a:lstStyle>
            <a:lvl1pPr>
              <a:defRPr sz="20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34F88D0F-85C7-9DA3-69CA-6494453E1D3E}"/>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8FB930C-1948-37AA-0292-CBCDD669E1BF}"/>
              </a:ext>
            </a:extLst>
          </p:cNvPr>
          <p:cNvSpPr>
            <a:spLocks noGrp="1"/>
          </p:cNvSpPr>
          <p:nvPr>
            <p:ph sz="quarter" idx="4"/>
          </p:nvPr>
        </p:nvSpPr>
        <p:spPr>
          <a:xfrm>
            <a:off x="6172200" y="2505075"/>
            <a:ext cx="5183188" cy="3684588"/>
          </a:xfrm>
        </p:spPr>
        <p:txBody>
          <a:bodyPr/>
          <a:lstStyle>
            <a:lvl1pPr>
              <a:defRPr sz="20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D04600A8-B684-247F-8E40-8D88CE3EC680}"/>
              </a:ext>
            </a:extLst>
          </p:cNvPr>
          <p:cNvSpPr>
            <a:spLocks noGrp="1"/>
          </p:cNvSpPr>
          <p:nvPr>
            <p:ph type="dt" sz="half" idx="10"/>
          </p:nvPr>
        </p:nvSpPr>
        <p:spPr/>
        <p:txBody>
          <a:bodyPr/>
          <a:lstStyle/>
          <a:p>
            <a:endParaRPr lang="de-CH" dirty="0"/>
          </a:p>
        </p:txBody>
      </p:sp>
      <p:sp>
        <p:nvSpPr>
          <p:cNvPr id="8" name="Fußzeilenplatzhalter 7">
            <a:extLst>
              <a:ext uri="{FF2B5EF4-FFF2-40B4-BE49-F238E27FC236}">
                <a16:creationId xmlns:a16="http://schemas.microsoft.com/office/drawing/2014/main" id="{A1FB1896-3D97-841B-030E-E20CDE21C387}"/>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5698480-4939-FE1A-F414-50D680DABB95}"/>
              </a:ext>
            </a:extLst>
          </p:cNvPr>
          <p:cNvSpPr>
            <a:spLocks noGrp="1"/>
          </p:cNvSpPr>
          <p:nvPr>
            <p:ph type="sldNum" sz="quarter" idx="12"/>
          </p:nvPr>
        </p:nvSpPr>
        <p:spPr/>
        <p:txBody>
          <a:bodyPr/>
          <a:lstStyle/>
          <a:p>
            <a:fld id="{564AA42C-0D49-4F22-AD80-8F270E1D8D41}" type="slidenum">
              <a:rPr lang="de-CH" smtClean="0"/>
              <a:t>‹Nr.›</a:t>
            </a:fld>
            <a:endParaRPr lang="de-CH"/>
          </a:p>
        </p:txBody>
      </p:sp>
    </p:spTree>
    <p:extLst>
      <p:ext uri="{BB962C8B-B14F-4D97-AF65-F5344CB8AC3E}">
        <p14:creationId xmlns:p14="http://schemas.microsoft.com/office/powerpoint/2010/main" val="119561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CD817-A707-67FC-2CBF-5FC8608DF935}"/>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72BABC5A-9F06-3BB1-6361-72E8BADE02EB}"/>
              </a:ext>
            </a:extLst>
          </p:cNvPr>
          <p:cNvSpPr>
            <a:spLocks noGrp="1"/>
          </p:cNvSpPr>
          <p:nvPr>
            <p:ph type="dt" sz="half" idx="10"/>
          </p:nvPr>
        </p:nvSpPr>
        <p:spPr/>
        <p:txBody>
          <a:bodyPr/>
          <a:lstStyle/>
          <a:p>
            <a:fld id="{AD9DE723-2142-4FE9-ABAC-50FCD00B2F83}" type="datetime1">
              <a:rPr lang="de-CH" smtClean="0"/>
              <a:t>22.02.2023</a:t>
            </a:fld>
            <a:endParaRPr lang="de-CH"/>
          </a:p>
        </p:txBody>
      </p:sp>
      <p:sp>
        <p:nvSpPr>
          <p:cNvPr id="4" name="Fußzeilenplatzhalter 3">
            <a:extLst>
              <a:ext uri="{FF2B5EF4-FFF2-40B4-BE49-F238E27FC236}">
                <a16:creationId xmlns:a16="http://schemas.microsoft.com/office/drawing/2014/main" id="{23DF680C-529F-35D6-03C4-6642B400BE01}"/>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2967E174-E19A-6D79-673B-725FD095B966}"/>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6" name="Forme libre : forme 8">
            <a:extLst>
              <a:ext uri="{FF2B5EF4-FFF2-40B4-BE49-F238E27FC236}">
                <a16:creationId xmlns:a16="http://schemas.microsoft.com/office/drawing/2014/main" id="{1A1AD538-A0E0-18EE-3269-5F933F7AE36F}"/>
              </a:ext>
            </a:extLst>
          </p:cNvPr>
          <p:cNvSpPr>
            <a:spLocks noChangeAspect="1"/>
          </p:cNvSpPr>
          <p:nvPr userDrawn="1"/>
        </p:nvSpPr>
        <p:spPr bwMode="auto">
          <a:xfrm>
            <a:off x="0" y="963914"/>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134407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95F2492-BAE0-42C2-B396-0EC3BEF67A8A}"/>
              </a:ext>
            </a:extLst>
          </p:cNvPr>
          <p:cNvSpPr>
            <a:spLocks noGrp="1"/>
          </p:cNvSpPr>
          <p:nvPr>
            <p:ph type="dt" sz="half" idx="10"/>
          </p:nvPr>
        </p:nvSpPr>
        <p:spPr/>
        <p:txBody>
          <a:bodyPr/>
          <a:lstStyle/>
          <a:p>
            <a:fld id="{7FB21DD2-50DC-4AE7-9F6A-1B7D774C024E}" type="datetime1">
              <a:rPr lang="de-CH" smtClean="0"/>
              <a:t>22.02.2023</a:t>
            </a:fld>
            <a:endParaRPr lang="de-CH"/>
          </a:p>
        </p:txBody>
      </p:sp>
      <p:sp>
        <p:nvSpPr>
          <p:cNvPr id="3" name="Fußzeilenplatzhalter 2">
            <a:extLst>
              <a:ext uri="{FF2B5EF4-FFF2-40B4-BE49-F238E27FC236}">
                <a16:creationId xmlns:a16="http://schemas.microsoft.com/office/drawing/2014/main" id="{93B88874-FA78-EE91-631D-293BCD4DF2D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848C2A3A-1A1A-185A-D314-AE2F903B605E}"/>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5" name="Forme libre : forme 8">
            <a:extLst>
              <a:ext uri="{FF2B5EF4-FFF2-40B4-BE49-F238E27FC236}">
                <a16:creationId xmlns:a16="http://schemas.microsoft.com/office/drawing/2014/main" id="{6618B26F-D816-CDD7-035F-860E38D80109}"/>
              </a:ext>
            </a:extLst>
          </p:cNvPr>
          <p:cNvSpPr>
            <a:spLocks noChangeAspect="1"/>
          </p:cNvSpPr>
          <p:nvPr userDrawn="1"/>
        </p:nvSpPr>
        <p:spPr bwMode="auto">
          <a:xfrm>
            <a:off x="0" y="963914"/>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94079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5BBA9-A737-E879-62B5-EB69D8EE2AD7}"/>
              </a:ext>
            </a:extLst>
          </p:cNvPr>
          <p:cNvSpPr>
            <a:spLocks noGrp="1"/>
          </p:cNvSpPr>
          <p:nvPr>
            <p:ph type="title"/>
          </p:nvPr>
        </p:nvSpPr>
        <p:spPr>
          <a:xfrm>
            <a:off x="839788" y="136525"/>
            <a:ext cx="4350777" cy="1920875"/>
          </a:xfrm>
        </p:spPr>
        <p:txBody>
          <a:bodyPr anchor="t"/>
          <a:lstStyle>
            <a:lvl1pPr>
              <a:defRPr sz="3200"/>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1577A486-F651-CAEF-B3A8-61D568F4F547}"/>
              </a:ext>
            </a:extLst>
          </p:cNvPr>
          <p:cNvSpPr>
            <a:spLocks noGrp="1"/>
          </p:cNvSpPr>
          <p:nvPr>
            <p:ph idx="1"/>
          </p:nvPr>
        </p:nvSpPr>
        <p:spPr>
          <a:xfrm>
            <a:off x="5441576" y="1255058"/>
            <a:ext cx="5913812" cy="4605991"/>
          </a:xfrm>
        </p:spPr>
        <p:txBody>
          <a:bodyPr/>
          <a:lstStyle>
            <a:lvl1pPr>
              <a:defRPr sz="2800"/>
            </a:lvl1pPr>
            <a:lvl2pPr>
              <a:defRPr sz="2000"/>
            </a:lvl2pPr>
            <a:lvl3pPr>
              <a:defRPr sz="1600"/>
            </a:lvl3pPr>
            <a:lvl4pPr>
              <a:defRPr sz="1400"/>
            </a:lvl4pPr>
            <a:lvl5pPr>
              <a:defRPr sz="12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a:extLst>
              <a:ext uri="{FF2B5EF4-FFF2-40B4-BE49-F238E27FC236}">
                <a16:creationId xmlns:a16="http://schemas.microsoft.com/office/drawing/2014/main" id="{2C0D842F-2F9A-3815-FC9D-957E74922214}"/>
              </a:ext>
            </a:extLst>
          </p:cNvPr>
          <p:cNvSpPr>
            <a:spLocks noGrp="1"/>
          </p:cNvSpPr>
          <p:nvPr>
            <p:ph type="body" sz="half" idx="2"/>
          </p:nvPr>
        </p:nvSpPr>
        <p:spPr>
          <a:xfrm>
            <a:off x="839788" y="2057400"/>
            <a:ext cx="43507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4A3C85-92D3-FD10-076A-9A5994395214}"/>
              </a:ext>
            </a:extLst>
          </p:cNvPr>
          <p:cNvSpPr>
            <a:spLocks noGrp="1"/>
          </p:cNvSpPr>
          <p:nvPr>
            <p:ph type="dt" sz="half" idx="10"/>
          </p:nvPr>
        </p:nvSpPr>
        <p:spPr/>
        <p:txBody>
          <a:bodyPr/>
          <a:lstStyle/>
          <a:p>
            <a:fld id="{7EB5674E-A5AA-42CD-A974-8E6271112B81}" type="datetime1">
              <a:rPr lang="de-CH" smtClean="0"/>
              <a:t>22.02.2023</a:t>
            </a:fld>
            <a:endParaRPr lang="de-CH"/>
          </a:p>
        </p:txBody>
      </p:sp>
      <p:sp>
        <p:nvSpPr>
          <p:cNvPr id="6" name="Fußzeilenplatzhalter 5">
            <a:extLst>
              <a:ext uri="{FF2B5EF4-FFF2-40B4-BE49-F238E27FC236}">
                <a16:creationId xmlns:a16="http://schemas.microsoft.com/office/drawing/2014/main" id="{5B6B3FB5-182A-EE27-4377-A8ED0620005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366A31C-A33F-6121-978B-D6149BE7737C}"/>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8" name="Forme libre : forme 8">
            <a:extLst>
              <a:ext uri="{FF2B5EF4-FFF2-40B4-BE49-F238E27FC236}">
                <a16:creationId xmlns:a16="http://schemas.microsoft.com/office/drawing/2014/main" id="{549A0DBC-5528-C9E1-9733-72CB4A2F7564}"/>
              </a:ext>
            </a:extLst>
          </p:cNvPr>
          <p:cNvSpPr>
            <a:spLocks noChangeAspect="1"/>
          </p:cNvSpPr>
          <p:nvPr userDrawn="1"/>
        </p:nvSpPr>
        <p:spPr bwMode="auto">
          <a:xfrm>
            <a:off x="0" y="1013218"/>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6405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D2C3C-BD76-D4F1-427E-589A30C902E7}"/>
              </a:ext>
            </a:extLst>
          </p:cNvPr>
          <p:cNvSpPr>
            <a:spLocks noGrp="1"/>
          </p:cNvSpPr>
          <p:nvPr>
            <p:ph type="title"/>
          </p:nvPr>
        </p:nvSpPr>
        <p:spPr>
          <a:xfrm>
            <a:off x="839788" y="136524"/>
            <a:ext cx="4355259" cy="1920875"/>
          </a:xfrm>
        </p:spPr>
        <p:txBody>
          <a:bodyPr anchor="t"/>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1960B63-622F-56E8-82CD-14CAB15E3254}"/>
              </a:ext>
            </a:extLst>
          </p:cNvPr>
          <p:cNvSpPr>
            <a:spLocks noGrp="1"/>
          </p:cNvSpPr>
          <p:nvPr>
            <p:ph type="pic" idx="1"/>
          </p:nvPr>
        </p:nvSpPr>
        <p:spPr>
          <a:xfrm>
            <a:off x="5432612" y="1277471"/>
            <a:ext cx="5922776" cy="4583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8B27D4C9-1FC6-0E05-074D-4C2B17951E3B}"/>
              </a:ext>
            </a:extLst>
          </p:cNvPr>
          <p:cNvSpPr>
            <a:spLocks noGrp="1"/>
          </p:cNvSpPr>
          <p:nvPr>
            <p:ph type="body" sz="half" idx="2"/>
          </p:nvPr>
        </p:nvSpPr>
        <p:spPr>
          <a:xfrm>
            <a:off x="839788" y="2057400"/>
            <a:ext cx="435525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46320B2-DB9E-44D0-1694-7B9D988741CE}"/>
              </a:ext>
            </a:extLst>
          </p:cNvPr>
          <p:cNvSpPr>
            <a:spLocks noGrp="1"/>
          </p:cNvSpPr>
          <p:nvPr>
            <p:ph type="dt" sz="half" idx="10"/>
          </p:nvPr>
        </p:nvSpPr>
        <p:spPr/>
        <p:txBody>
          <a:bodyPr/>
          <a:lstStyle/>
          <a:p>
            <a:fld id="{AD2D629B-3786-471D-BEB7-681F6344D802}" type="datetime1">
              <a:rPr lang="de-CH" smtClean="0"/>
              <a:t>22.02.2023</a:t>
            </a:fld>
            <a:endParaRPr lang="de-CH"/>
          </a:p>
        </p:txBody>
      </p:sp>
      <p:sp>
        <p:nvSpPr>
          <p:cNvPr id="6" name="Fußzeilenplatzhalter 5">
            <a:extLst>
              <a:ext uri="{FF2B5EF4-FFF2-40B4-BE49-F238E27FC236}">
                <a16:creationId xmlns:a16="http://schemas.microsoft.com/office/drawing/2014/main" id="{1E7153E1-FAA0-2615-643F-C64F958A4E2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11009FB-CD95-9A80-3F4C-E6CACB1C55C5}"/>
              </a:ext>
            </a:extLst>
          </p:cNvPr>
          <p:cNvSpPr>
            <a:spLocks noGrp="1"/>
          </p:cNvSpPr>
          <p:nvPr>
            <p:ph type="sldNum" sz="quarter" idx="12"/>
          </p:nvPr>
        </p:nvSpPr>
        <p:spPr/>
        <p:txBody>
          <a:bodyPr/>
          <a:lstStyle/>
          <a:p>
            <a:fld id="{564AA42C-0D49-4F22-AD80-8F270E1D8D41}" type="slidenum">
              <a:rPr lang="de-CH" smtClean="0"/>
              <a:t>‹Nr.›</a:t>
            </a:fld>
            <a:endParaRPr lang="de-CH"/>
          </a:p>
        </p:txBody>
      </p:sp>
      <p:sp>
        <p:nvSpPr>
          <p:cNvPr id="8" name="Forme libre : forme 8">
            <a:extLst>
              <a:ext uri="{FF2B5EF4-FFF2-40B4-BE49-F238E27FC236}">
                <a16:creationId xmlns:a16="http://schemas.microsoft.com/office/drawing/2014/main" id="{6F4F8818-9703-5463-5346-9EFF4E830C26}"/>
              </a:ext>
            </a:extLst>
          </p:cNvPr>
          <p:cNvSpPr>
            <a:spLocks noChangeAspect="1"/>
          </p:cNvSpPr>
          <p:nvPr userDrawn="1"/>
        </p:nvSpPr>
        <p:spPr bwMode="auto">
          <a:xfrm>
            <a:off x="0" y="1013218"/>
            <a:ext cx="2687165" cy="1268489"/>
          </a:xfrm>
          <a:custGeom>
            <a:avLst/>
            <a:gdLst>
              <a:gd name="connsiteX0" fmla="*/ 2160000 w 2160000"/>
              <a:gd name="connsiteY0" fmla="*/ 0 h 1198605"/>
              <a:gd name="connsiteX1" fmla="*/ 2160000 w 2160000"/>
              <a:gd name="connsiteY1" fmla="*/ 496398 h 1198605"/>
              <a:gd name="connsiteX2" fmla="*/ 1440000 w 2160000"/>
              <a:gd name="connsiteY2" fmla="*/ 730319 h 1198605"/>
              <a:gd name="connsiteX3" fmla="*/ 1440000 w 2160000"/>
              <a:gd name="connsiteY3" fmla="*/ 730684 h 1198605"/>
              <a:gd name="connsiteX4" fmla="*/ 720000 w 2160000"/>
              <a:gd name="connsiteY4" fmla="*/ 964605 h 1198605"/>
              <a:gd name="connsiteX5" fmla="*/ 720000 w 2160000"/>
              <a:gd name="connsiteY5" fmla="*/ 964684 h 1198605"/>
              <a:gd name="connsiteX6" fmla="*/ 0 w 2160000"/>
              <a:gd name="connsiteY6" fmla="*/ 1198605 h 1198605"/>
              <a:gd name="connsiteX7" fmla="*/ 0 w 2160000"/>
              <a:gd name="connsiteY7" fmla="*/ 702207 h 1198605"/>
              <a:gd name="connsiteX8" fmla="*/ 720000 w 2160000"/>
              <a:gd name="connsiteY8" fmla="*/ 468286 h 1198605"/>
              <a:gd name="connsiteX9" fmla="*/ 720000 w 2160000"/>
              <a:gd name="connsiteY9" fmla="*/ 468207 h 1198605"/>
              <a:gd name="connsiteX10" fmla="*/ 1440000 w 2160000"/>
              <a:gd name="connsiteY10" fmla="*/ 234286 h 1198605"/>
              <a:gd name="connsiteX11" fmla="*/ 1440000 w 2160000"/>
              <a:gd name="connsiteY11" fmla="*/ 23392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00" h="1198605">
                <a:moveTo>
                  <a:pt x="2160000" y="0"/>
                </a:moveTo>
                <a:lnTo>
                  <a:pt x="2160000" y="496398"/>
                </a:lnTo>
                <a:lnTo>
                  <a:pt x="1440000" y="730319"/>
                </a:lnTo>
                <a:lnTo>
                  <a:pt x="1440000" y="730684"/>
                </a:lnTo>
                <a:lnTo>
                  <a:pt x="720000" y="964605"/>
                </a:lnTo>
                <a:lnTo>
                  <a:pt x="720000" y="964684"/>
                </a:lnTo>
                <a:lnTo>
                  <a:pt x="0" y="1198605"/>
                </a:lnTo>
                <a:lnTo>
                  <a:pt x="0" y="702207"/>
                </a:lnTo>
                <a:lnTo>
                  <a:pt x="720000" y="468286"/>
                </a:lnTo>
                <a:lnTo>
                  <a:pt x="720000" y="468207"/>
                </a:lnTo>
                <a:lnTo>
                  <a:pt x="1440000" y="234286"/>
                </a:lnTo>
                <a:lnTo>
                  <a:pt x="1440000" y="233921"/>
                </a:lnTo>
                <a:close/>
              </a:path>
            </a:pathLst>
          </a:custGeom>
          <a:solidFill>
            <a:srgbClr val="FFFF00"/>
          </a:solidFill>
          <a:ln w="3175">
            <a:noFill/>
          </a:ln>
        </p:spPr>
        <p:txBody>
          <a:bodyPr vert="horz" wrap="square" lIns="0" tIns="0" rIns="0" bIns="0" numCol="1" anchor="ctr" anchorCtr="0" compatLnSpc="1">
            <a:prstTxWarp prst="textNoShape">
              <a:avLst/>
            </a:prstTxWarp>
            <a:noAutofit/>
          </a:bodyPr>
          <a:lstStyle/>
          <a:p>
            <a:pPr algn="ctr"/>
            <a:endParaRPr lang="fr-FR" sz="1058"/>
          </a:p>
        </p:txBody>
      </p:sp>
    </p:spTree>
    <p:extLst>
      <p:ext uri="{BB962C8B-B14F-4D97-AF65-F5344CB8AC3E}">
        <p14:creationId xmlns:p14="http://schemas.microsoft.com/office/powerpoint/2010/main" val="139840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31CD13CD-5C6D-C059-FBC9-FFFCF7A07F41}"/>
              </a:ext>
            </a:extLst>
          </p:cNvPr>
          <p:cNvGraphicFramePr>
            <a:graphicFrameLocks noChangeAspect="1"/>
          </p:cNvGraphicFramePr>
          <p:nvPr userDrawn="1">
            <p:custDataLst>
              <p:tags r:id="rId13"/>
            </p:custDataLst>
            <p:extLst>
              <p:ext uri="{D42A27DB-BD31-4B8C-83A1-F6EECF244321}">
                <p14:modId xmlns:p14="http://schemas.microsoft.com/office/powerpoint/2010/main" val="3270518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73" imgH="473" progId="TCLayout.ActiveDocument.1">
                  <p:embed/>
                </p:oleObj>
              </mc:Choice>
              <mc:Fallback>
                <p:oleObj name="think-cell Folie" r:id="rId14" imgW="473" imgH="473" progId="TCLayout.ActiveDocument.1">
                  <p:embed/>
                  <p:pic>
                    <p:nvPicPr>
                      <p:cNvPr id="9" name="Objekt 8" hidden="1">
                        <a:extLst>
                          <a:ext uri="{FF2B5EF4-FFF2-40B4-BE49-F238E27FC236}">
                            <a16:creationId xmlns:a16="http://schemas.microsoft.com/office/drawing/2014/main" id="{31CD13CD-5C6D-C059-FBC9-FFFCF7A07F4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59743B27-2207-AEEF-FD63-9D4838B135F2}"/>
              </a:ext>
            </a:extLst>
          </p:cNvPr>
          <p:cNvSpPr>
            <a:spLocks noGrp="1"/>
          </p:cNvSpPr>
          <p:nvPr>
            <p:ph type="title"/>
          </p:nvPr>
        </p:nvSpPr>
        <p:spPr>
          <a:xfrm>
            <a:off x="838200" y="136528"/>
            <a:ext cx="10515600" cy="1127698"/>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4303A6AD-C0A2-181E-CAA2-B2BAB4A99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DA0EB73A-C610-A434-FC4E-4B2F4A1C8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libier" panose="00000506000000000000" pitchFamily="50" charset="0"/>
              </a:defRPr>
            </a:lvl1pPr>
          </a:lstStyle>
          <a:p>
            <a:endParaRPr lang="de-CH" dirty="0"/>
          </a:p>
        </p:txBody>
      </p:sp>
      <p:sp>
        <p:nvSpPr>
          <p:cNvPr id="5" name="Fußzeilenplatzhalter 4">
            <a:extLst>
              <a:ext uri="{FF2B5EF4-FFF2-40B4-BE49-F238E27FC236}">
                <a16:creationId xmlns:a16="http://schemas.microsoft.com/office/drawing/2014/main" id="{75D7B287-D8FA-6A5A-7401-D26D6B439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libier" panose="00000506000000000000" pitchFamily="50" charset="0"/>
              </a:defRPr>
            </a:lvl1pPr>
          </a:lstStyle>
          <a:p>
            <a:endParaRPr lang="de-CH"/>
          </a:p>
        </p:txBody>
      </p:sp>
      <p:sp>
        <p:nvSpPr>
          <p:cNvPr id="6" name="Foliennummernplatzhalter 5">
            <a:extLst>
              <a:ext uri="{FF2B5EF4-FFF2-40B4-BE49-F238E27FC236}">
                <a16:creationId xmlns:a16="http://schemas.microsoft.com/office/drawing/2014/main" id="{43E2F0FA-F16E-64F5-AC1A-0D094E704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libier" panose="00000506000000000000" pitchFamily="50" charset="0"/>
              </a:defRPr>
            </a:lvl1pPr>
          </a:lstStyle>
          <a:p>
            <a:fld id="{564AA42C-0D49-4F22-AD80-8F270E1D8D41}" type="slidenum">
              <a:rPr lang="de-CH" smtClean="0"/>
              <a:pPr/>
              <a:t>‹Nr.›</a:t>
            </a:fld>
            <a:endParaRPr lang="de-CH"/>
          </a:p>
        </p:txBody>
      </p:sp>
      <p:pic>
        <p:nvPicPr>
          <p:cNvPr id="8" name="Picture 2" descr="Alphafoto">
            <a:extLst>
              <a:ext uri="{FF2B5EF4-FFF2-40B4-BE49-F238E27FC236}">
                <a16:creationId xmlns:a16="http://schemas.microsoft.com/office/drawing/2014/main" id="{434E9298-00B4-95ED-A69F-50BE4EB3C47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78378" y="-22121"/>
            <a:ext cx="1408302" cy="93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cap="all" baseline="0">
          <a:solidFill>
            <a:schemeClr val="tx2">
              <a:lumMod val="75000"/>
              <a:lumOff val="25000"/>
            </a:schemeClr>
          </a:solidFill>
          <a:latin typeface="Galibier" panose="00000506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hyperlink" Target="http://www.wyss-training.ch/"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a:xfrm>
            <a:off x="349431" y="1941073"/>
            <a:ext cx="9154218" cy="1606196"/>
          </a:xfrm>
        </p:spPr>
        <p:txBody>
          <a:bodyPr>
            <a:noAutofit/>
          </a:bodyPr>
          <a:lstStyle/>
          <a:p>
            <a:r>
              <a:rPr lang="de-CH" sz="4000" b="1">
                <a:effectLst/>
                <a:latin typeface="Calibri" panose="020F0502020204030204" pitchFamily="34" charset="0"/>
                <a:ea typeface="Calibri" panose="020F0502020204030204" pitchFamily="34" charset="0"/>
                <a:cs typeface="Calibri" panose="020F0502020204030204" pitchFamily="34" charset="0"/>
              </a:rPr>
              <a:t>In 14 </a:t>
            </a:r>
            <a:r>
              <a:rPr lang="de-CH" sz="4000" b="1" dirty="0">
                <a:effectLst/>
                <a:latin typeface="Calibri" panose="020F0502020204030204" pitchFamily="34" charset="0"/>
                <a:ea typeface="Calibri" panose="020F0502020204030204" pitchFamily="34" charset="0"/>
                <a:cs typeface="Calibri" panose="020F0502020204030204" pitchFamily="34" charset="0"/>
              </a:rPr>
              <a:t>Wochen zur Bestform</a:t>
            </a:r>
            <a:br>
              <a:rPr lang="de-CH" sz="3600" dirty="0">
                <a:effectLst/>
                <a:latin typeface="Calibri" panose="020F0502020204030204" pitchFamily="34" charset="0"/>
                <a:ea typeface="Calibri" panose="020F0502020204030204" pitchFamily="34" charset="0"/>
                <a:cs typeface="Times New Roman" panose="02020603050405020304" pitchFamily="18" charset="0"/>
              </a:rPr>
            </a:br>
            <a:endParaRPr lang="de-CH" sz="3600" dirty="0"/>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a:t>
            </a:fld>
            <a:endParaRPr lang="de-CH"/>
          </a:p>
        </p:txBody>
      </p:sp>
      <p:sp>
        <p:nvSpPr>
          <p:cNvPr id="28" name="Textfeld 27">
            <a:extLst>
              <a:ext uri="{FF2B5EF4-FFF2-40B4-BE49-F238E27FC236}">
                <a16:creationId xmlns:a16="http://schemas.microsoft.com/office/drawing/2014/main" id="{FEBBB63C-E858-52E0-6CCB-138FA9E67502}"/>
              </a:ext>
            </a:extLst>
          </p:cNvPr>
          <p:cNvSpPr txBox="1"/>
          <p:nvPr/>
        </p:nvSpPr>
        <p:spPr>
          <a:xfrm>
            <a:off x="354470" y="1710241"/>
            <a:ext cx="8087932" cy="461665"/>
          </a:xfrm>
          <a:prstGeom prst="rect">
            <a:avLst/>
          </a:prstGeom>
          <a:noFill/>
        </p:spPr>
        <p:txBody>
          <a:bodyPr wrap="square" rtlCol="0">
            <a:spAutoFit/>
          </a:bodyPr>
          <a:lstStyle/>
          <a:p>
            <a:r>
              <a:rPr lang="de-CH" sz="2400" b="1" dirty="0"/>
              <a:t>Trainingsplan zur </a:t>
            </a:r>
            <a:r>
              <a:rPr lang="de-CH" sz="2400" b="1" dirty="0" err="1"/>
              <a:t>L’Étape</a:t>
            </a:r>
            <a:r>
              <a:rPr lang="de-CH" sz="2400" b="1" dirty="0"/>
              <a:t> </a:t>
            </a:r>
            <a:r>
              <a:rPr lang="de-CH" sz="2400" b="1" dirty="0" err="1"/>
              <a:t>Switzerland</a:t>
            </a:r>
            <a:endParaRPr lang="de-CH" sz="2400" b="1" dirty="0"/>
          </a:p>
        </p:txBody>
      </p:sp>
      <p:sp>
        <p:nvSpPr>
          <p:cNvPr id="29" name="Inhaltsplatzhalter 15">
            <a:extLst>
              <a:ext uri="{FF2B5EF4-FFF2-40B4-BE49-F238E27FC236}">
                <a16:creationId xmlns:a16="http://schemas.microsoft.com/office/drawing/2014/main" id="{3266E199-2215-F213-50D3-B6CCC66E1374}"/>
              </a:ext>
            </a:extLst>
          </p:cNvPr>
          <p:cNvSpPr txBox="1">
            <a:spLocks/>
          </p:cNvSpPr>
          <p:nvPr/>
        </p:nvSpPr>
        <p:spPr>
          <a:xfrm>
            <a:off x="354470" y="2801154"/>
            <a:ext cx="6654084" cy="3232598"/>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CH" sz="1800" dirty="0">
                <a:solidFill>
                  <a:schemeClr val="tx1"/>
                </a:solidFill>
                <a:effectLst/>
                <a:latin typeface="+mn-lt"/>
                <a:ea typeface="Calibri" panose="020F0502020204030204" pitchFamily="34" charset="0"/>
              </a:rPr>
              <a:t>Der frühere Veloprofi Marcel Wyss (im Bild) hat für FIT for LIFE einen Trainingsplan erstellt für die letzten 14 Wochen vor der </a:t>
            </a:r>
            <a:r>
              <a:rPr lang="de-CH" sz="1800" dirty="0" err="1">
                <a:solidFill>
                  <a:schemeClr val="tx1"/>
                </a:solidFill>
                <a:effectLst/>
                <a:latin typeface="+mn-lt"/>
                <a:ea typeface="Calibri" panose="020F0502020204030204" pitchFamily="34" charset="0"/>
              </a:rPr>
              <a:t>L’Étape</a:t>
            </a:r>
            <a:r>
              <a:rPr lang="de-CH" sz="1800" dirty="0">
                <a:solidFill>
                  <a:schemeClr val="tx1"/>
                </a:solidFill>
                <a:effectLst/>
                <a:latin typeface="+mn-lt"/>
                <a:ea typeface="Calibri" panose="020F0502020204030204" pitchFamily="34" charset="0"/>
              </a:rPr>
              <a:t> </a:t>
            </a:r>
            <a:r>
              <a:rPr lang="de-CH" sz="1800" dirty="0" err="1">
                <a:solidFill>
                  <a:schemeClr val="tx1"/>
                </a:solidFill>
                <a:effectLst/>
                <a:latin typeface="+mn-lt"/>
                <a:ea typeface="Calibri" panose="020F0502020204030204" pitchFamily="34" charset="0"/>
              </a:rPr>
              <a:t>Switzerland</a:t>
            </a:r>
            <a:r>
              <a:rPr lang="de-CH" sz="1800" dirty="0">
                <a:solidFill>
                  <a:schemeClr val="tx1"/>
                </a:solidFill>
                <a:effectLst/>
                <a:latin typeface="+mn-lt"/>
                <a:ea typeface="Calibri" panose="020F0502020204030204" pitchFamily="34" charset="0"/>
              </a:rPr>
              <a:t> am 21. Mai in Bern. </a:t>
            </a:r>
            <a:r>
              <a:rPr lang="de-CH" sz="1800" dirty="0">
                <a:effectLst/>
                <a:latin typeface="Calibri" panose="020F0502020204030204" pitchFamily="34" charset="0"/>
                <a:ea typeface="Times New Roman" panose="02020603050405020304" pitchFamily="18" charset="0"/>
              </a:rPr>
              <a:t>Der 14-Wochenplan wendet sich an Hobbyfahrer, die zwischen drei- und fünfmal pro Woche trainieren.</a:t>
            </a:r>
            <a:endParaRPr lang="de-CH" sz="1800" dirty="0">
              <a:solidFill>
                <a:schemeClr val="tx1"/>
              </a:solidFill>
              <a:effectLst/>
              <a:latin typeface="+mn-lt"/>
              <a:ea typeface="Calibri" panose="020F0502020204030204" pitchFamily="34" charset="0"/>
            </a:endParaRPr>
          </a:p>
          <a:p>
            <a:pPr marL="0" indent="0">
              <a:lnSpc>
                <a:spcPct val="110000"/>
              </a:lnSpc>
              <a:buNone/>
            </a:pPr>
            <a:r>
              <a:rPr lang="de-CH" sz="1800" dirty="0">
                <a:solidFill>
                  <a:schemeClr val="tx1"/>
                </a:solidFill>
              </a:rPr>
              <a:t>Der Trainingsplan bzw. die Zuspitzung der Form in den letzten 14 Wochen vor einem Event kann zeitlich problemlos auch auf später stattfindende Radmarathon-Events oder Ultrarennen angepasst werden. Dazu erforderlich sind ein regelmässiges Training und eine Grundfitness im Vorfeld der letzten 14 Wochen. </a:t>
            </a:r>
            <a:endParaRPr lang="de-CH" sz="1800" dirty="0">
              <a:solidFill>
                <a:schemeClr val="tx1"/>
              </a:solidFill>
              <a:effectLst/>
              <a:latin typeface="+mn-lt"/>
              <a:ea typeface="Calibri" panose="020F0502020204030204" pitchFamily="34" charset="0"/>
            </a:endParaRPr>
          </a:p>
          <a:p>
            <a:pPr marL="0" indent="0">
              <a:buNone/>
            </a:pPr>
            <a:r>
              <a:rPr lang="de-CH" sz="1800" dirty="0">
                <a:solidFill>
                  <a:schemeClr val="tx1"/>
                </a:solidFill>
                <a:effectLst/>
                <a:latin typeface="+mn-lt"/>
                <a:ea typeface="Calibri" panose="020F0502020204030204" pitchFamily="34" charset="0"/>
              </a:rPr>
              <a:t>Infos: </a:t>
            </a:r>
            <a:r>
              <a:rPr lang="de-CH" sz="1800" u="sng" dirty="0">
                <a:solidFill>
                  <a:schemeClr val="tx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www.wyss-training.ch</a:t>
            </a:r>
            <a:endParaRPr lang="de-CH" sz="1800" dirty="0">
              <a:solidFill>
                <a:schemeClr val="tx1"/>
              </a:solidFill>
              <a:latin typeface="+mn-lt"/>
            </a:endParaRPr>
          </a:p>
          <a:p>
            <a:pPr marL="0" indent="0">
              <a:buFont typeface="Arial" panose="020B0604020202020204" pitchFamily="34" charset="0"/>
              <a:buNone/>
            </a:pPr>
            <a:endParaRPr lang="de-CH" sz="1600" dirty="0"/>
          </a:p>
        </p:txBody>
      </p:sp>
      <p:sp>
        <p:nvSpPr>
          <p:cNvPr id="30" name="Textfeld 29">
            <a:extLst>
              <a:ext uri="{FF2B5EF4-FFF2-40B4-BE49-F238E27FC236}">
                <a16:creationId xmlns:a16="http://schemas.microsoft.com/office/drawing/2014/main" id="{BEC51934-1648-E748-B7E9-C7A7078C8052}"/>
              </a:ext>
            </a:extLst>
          </p:cNvPr>
          <p:cNvSpPr txBox="1"/>
          <p:nvPr/>
        </p:nvSpPr>
        <p:spPr>
          <a:xfrm>
            <a:off x="349431" y="1399709"/>
            <a:ext cx="8115277" cy="369332"/>
          </a:xfrm>
          <a:prstGeom prst="rect">
            <a:avLst/>
          </a:prstGeom>
          <a:noFill/>
        </p:spPr>
        <p:txBody>
          <a:bodyPr wrap="square" rtlCol="0">
            <a:spAutoFit/>
          </a:bodyPr>
          <a:lstStyle/>
          <a:p>
            <a:r>
              <a:rPr lang="de-CH" b="1" dirty="0"/>
              <a:t>Mitte Februar bis 21. Mai</a:t>
            </a:r>
          </a:p>
        </p:txBody>
      </p:sp>
      <p:pic>
        <p:nvPicPr>
          <p:cNvPr id="5" name="Grafik 4" descr="Ein Bild, das Person, draußen, Sport, Fahrradfahren enthält.&#10;&#10;Automatisch generierte Beschreibung">
            <a:extLst>
              <a:ext uri="{FF2B5EF4-FFF2-40B4-BE49-F238E27FC236}">
                <a16:creationId xmlns:a16="http://schemas.microsoft.com/office/drawing/2014/main" id="{A9A10FAE-887C-1C00-D82B-C947CCC05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813" y="1479912"/>
            <a:ext cx="4530724" cy="4553840"/>
          </a:xfrm>
          <a:prstGeom prst="rect">
            <a:avLst/>
          </a:prstGeom>
        </p:spPr>
      </p:pic>
    </p:spTree>
    <p:extLst>
      <p:ext uri="{BB962C8B-B14F-4D97-AF65-F5344CB8AC3E}">
        <p14:creationId xmlns:p14="http://schemas.microsoft.com/office/powerpoint/2010/main" val="420187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6</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12 20.3-26.3 &gt;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10</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3-4</a:t>
            </a:r>
          </a:p>
        </p:txBody>
      </p:sp>
      <p:sp>
        <p:nvSpPr>
          <p:cNvPr id="30" name="Inhaltsplatzhalter 15">
            <a:extLst>
              <a:ext uri="{FF2B5EF4-FFF2-40B4-BE49-F238E27FC236}">
                <a16:creationId xmlns:a16="http://schemas.microsoft.com/office/drawing/2014/main" id="{84BAA752-3AE4-B9A3-E1C9-71857E3A7C00}"/>
              </a:ext>
            </a:extLst>
          </p:cNvPr>
          <p:cNvSpPr txBox="1">
            <a:spLocks/>
          </p:cNvSpPr>
          <p:nvPr/>
        </p:nvSpPr>
        <p:spPr>
          <a:xfrm>
            <a:off x="7366224" y="2476500"/>
            <a:ext cx="2007054" cy="38664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37443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7</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13 27.3-2.4&gt;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11</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4x Intervalle,       5-8 min pro Intervall mit 5 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3 - 5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3-4 h</a:t>
            </a:r>
          </a:p>
          <a:p>
            <a:pPr marL="0" indent="0">
              <a:buFont typeface="Arial" panose="020B0604020202020204" pitchFamily="34" charset="0"/>
              <a:buNone/>
            </a:pPr>
            <a:r>
              <a:rPr lang="de-CH" dirty="0"/>
              <a:t>Ausdauer </a:t>
            </a:r>
            <a:r>
              <a:rPr lang="de-CH" dirty="0" err="1"/>
              <a:t>Trai-ning</a:t>
            </a:r>
            <a:r>
              <a:rPr lang="de-CH" dirty="0"/>
              <a:t> mit möglichst viel Höhenmeter</a:t>
            </a:r>
          </a:p>
          <a:p>
            <a:pPr marL="0" indent="0">
              <a:buFont typeface="Arial" panose="020B0604020202020204" pitchFamily="34" charset="0"/>
              <a:buNone/>
            </a:pPr>
            <a:r>
              <a:rPr lang="de-CH" dirty="0"/>
              <a:t>RPE: 5-7</a:t>
            </a:r>
          </a:p>
        </p:txBody>
      </p:sp>
    </p:spTree>
    <p:extLst>
      <p:ext uri="{BB962C8B-B14F-4D97-AF65-F5344CB8AC3E}">
        <p14:creationId xmlns:p14="http://schemas.microsoft.com/office/powerpoint/2010/main" val="342455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8</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14 3.4-9.4 &gt; Allgemeines Aufbautraining (Ruhewoche)</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12</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Rennsimulation</a:t>
            </a:r>
          </a:p>
          <a:p>
            <a:pPr marL="0" indent="0">
              <a:buFont typeface="Arial" panose="020B0604020202020204" pitchFamily="34" charset="0"/>
              <a:buNone/>
            </a:pPr>
            <a:r>
              <a:rPr lang="de-CH" dirty="0"/>
              <a:t>Fahre ein ähnliche Strecke wie an der </a:t>
            </a:r>
            <a:r>
              <a:rPr lang="de-CH" dirty="0" err="1"/>
              <a:t>L’Étape</a:t>
            </a:r>
            <a:r>
              <a:rPr lang="de-CH" dirty="0"/>
              <a:t> </a:t>
            </a:r>
            <a:r>
              <a:rPr lang="de-CH" dirty="0" err="1"/>
              <a:t>Switzer</a:t>
            </a:r>
            <a:r>
              <a:rPr lang="de-CH" dirty="0"/>
              <a:t>-land im Renn-tempo.</a:t>
            </a:r>
          </a:p>
          <a:p>
            <a:pPr marL="0" indent="0">
              <a:buFont typeface="Arial" panose="020B0604020202020204" pitchFamily="34" charset="0"/>
              <a:buNone/>
            </a:pPr>
            <a:r>
              <a:rPr lang="de-CH" dirty="0"/>
              <a:t>RPE: 8-10</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59882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9</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15 10.4-16.4 &gt; Volumenwoche</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13</a:t>
            </a:fld>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1-3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3-5</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3-5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3-4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p:txBody>
      </p:sp>
      <p:sp>
        <p:nvSpPr>
          <p:cNvPr id="4" name="Inhaltsplatzhalter 15">
            <a:extLst>
              <a:ext uri="{FF2B5EF4-FFF2-40B4-BE49-F238E27FC236}">
                <a16:creationId xmlns:a16="http://schemas.microsoft.com/office/drawing/2014/main" id="{5A1351B8-9130-7EFE-2F30-94473774DE47}"/>
              </a:ext>
            </a:extLst>
          </p:cNvPr>
          <p:cNvSpPr txBox="1">
            <a:spLocks/>
          </p:cNvSpPr>
          <p:nvPr/>
        </p:nvSpPr>
        <p:spPr>
          <a:xfrm>
            <a:off x="866320" y="2476500"/>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221316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10</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16 17.4-23.4 &gt; Volumenwoche</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14</a:t>
            </a:fld>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1-3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3-5</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3-5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3-4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möglichst viel Höhenmeter</a:t>
            </a:r>
          </a:p>
          <a:p>
            <a:pPr marL="0" indent="0">
              <a:buFont typeface="Arial" panose="020B0604020202020204" pitchFamily="34" charset="0"/>
              <a:buNone/>
            </a:pPr>
            <a:r>
              <a:rPr lang="de-CH" dirty="0"/>
              <a:t>RPE: 5-7</a:t>
            </a:r>
          </a:p>
        </p:txBody>
      </p:sp>
      <p:sp>
        <p:nvSpPr>
          <p:cNvPr id="4" name="Inhaltsplatzhalter 15">
            <a:extLst>
              <a:ext uri="{FF2B5EF4-FFF2-40B4-BE49-F238E27FC236}">
                <a16:creationId xmlns:a16="http://schemas.microsoft.com/office/drawing/2014/main" id="{5A1351B8-9130-7EFE-2F30-94473774DE47}"/>
              </a:ext>
            </a:extLst>
          </p:cNvPr>
          <p:cNvSpPr txBox="1">
            <a:spLocks/>
          </p:cNvSpPr>
          <p:nvPr/>
        </p:nvSpPr>
        <p:spPr>
          <a:xfrm>
            <a:off x="866320" y="2476500"/>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401438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11</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490245"/>
            <a:ext cx="10701110" cy="593423"/>
          </a:xfrm>
          <a:solidFill>
            <a:schemeClr val="tx1"/>
          </a:solidFill>
        </p:spPr>
        <p:txBody>
          <a:bodyPr>
            <a:normAutofit/>
          </a:bodyPr>
          <a:lstStyle/>
          <a:p>
            <a:r>
              <a:rPr lang="de-CH" dirty="0">
                <a:solidFill>
                  <a:schemeClr val="bg1">
                    <a:lumMod val="95000"/>
                  </a:schemeClr>
                </a:solidFill>
              </a:rPr>
              <a:t>KW 17 24.4-30.4 &gt; Übergang zu HIT Block</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15</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234052"/>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234053"/>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247497"/>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234052"/>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Freitag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234052"/>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28812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12</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18 1.5-7.5 &gt; HIT Block</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16</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3 - 5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134012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13</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19 8.5-14.5 &gt; </a:t>
            </a:r>
            <a:r>
              <a:rPr lang="de-CH" dirty="0" err="1">
                <a:solidFill>
                  <a:schemeClr val="bg1">
                    <a:lumMod val="95000"/>
                  </a:schemeClr>
                </a:solidFill>
              </a:rPr>
              <a:t>Tapering</a:t>
            </a:r>
            <a:r>
              <a:rPr lang="de-CH" dirty="0">
                <a:solidFill>
                  <a:schemeClr val="bg1">
                    <a:lumMod val="95000"/>
                  </a:schemeClr>
                </a:solidFill>
              </a:rPr>
              <a:t> Block</a:t>
            </a:r>
          </a:p>
        </p:txBody>
      </p:sp>
      <p:sp>
        <p:nvSpPr>
          <p:cNvPr id="6" name="Datumsplatzhalter 5">
            <a:extLst>
              <a:ext uri="{FF2B5EF4-FFF2-40B4-BE49-F238E27FC236}">
                <a16:creationId xmlns:a16="http://schemas.microsoft.com/office/drawing/2014/main" id="{C004C2A5-38A2-3AB8-DAEA-4C25862967A0}"/>
              </a:ext>
            </a:extLst>
          </p:cNvPr>
          <p:cNvSpPr>
            <a:spLocks noGrp="1"/>
          </p:cNvSpPr>
          <p:nvPr>
            <p:ph type="dt" sz="half" idx="10"/>
          </p:nvPr>
        </p:nvSpPr>
        <p:spPr/>
        <p:txBody>
          <a:bodyPr/>
          <a:lstStyle/>
          <a:p>
            <a:fld id="{EB9912BC-5551-4292-95D3-8CA6788ABA88}" type="datetime1">
              <a:rPr lang="de-CH" smtClean="0"/>
              <a:t>22.02.2023</a:t>
            </a:fld>
            <a:endParaRPr lang="de-CH"/>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17</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err="1"/>
              <a:t>Tapering</a:t>
            </a:r>
            <a:r>
              <a:rPr lang="de-CH" dirty="0"/>
              <a: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Nur 1, maximal 2 Intervalle, 8-12 min pro Intervall mit 5 min Pause dazwischen.</a:t>
            </a:r>
          </a:p>
          <a:p>
            <a:pPr marL="0" indent="0">
              <a:buFont typeface="Arial" panose="020B0604020202020204" pitchFamily="34" charset="0"/>
              <a:buNone/>
            </a:pPr>
            <a:r>
              <a:rPr lang="de-CH" dirty="0"/>
              <a:t>RPE: 7-8</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3-5</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err="1"/>
              <a:t>Tapering</a:t>
            </a:r>
            <a:r>
              <a:rPr lang="de-CH" dirty="0"/>
              <a: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Nur 1, maximal 2 Intervalle, 8-12 min pro Intervall mit 5 min Pause dazwischen.</a:t>
            </a:r>
          </a:p>
          <a:p>
            <a:pPr marL="0" indent="0">
              <a:buFont typeface="Arial" panose="020B0604020202020204" pitchFamily="34" charset="0"/>
              <a:buNone/>
            </a:pPr>
            <a:r>
              <a:rPr lang="de-CH" dirty="0"/>
              <a:t>RPE: 7-8</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300337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14</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20 15.5-21.5 &gt; Rennwoche</a:t>
            </a:r>
          </a:p>
        </p:txBody>
      </p:sp>
      <p:sp>
        <p:nvSpPr>
          <p:cNvPr id="6" name="Datumsplatzhalter 5">
            <a:extLst>
              <a:ext uri="{FF2B5EF4-FFF2-40B4-BE49-F238E27FC236}">
                <a16:creationId xmlns:a16="http://schemas.microsoft.com/office/drawing/2014/main" id="{C004C2A5-38A2-3AB8-DAEA-4C25862967A0}"/>
              </a:ext>
            </a:extLst>
          </p:cNvPr>
          <p:cNvSpPr>
            <a:spLocks noGrp="1"/>
          </p:cNvSpPr>
          <p:nvPr>
            <p:ph type="dt" sz="half" idx="10"/>
          </p:nvPr>
        </p:nvSpPr>
        <p:spPr/>
        <p:txBody>
          <a:bodyPr/>
          <a:lstStyle/>
          <a:p>
            <a:fld id="{EB9912BC-5551-4292-95D3-8CA6788ABA88}" type="datetime1">
              <a:rPr lang="de-CH" smtClean="0"/>
              <a:t>22.02.2023</a:t>
            </a:fld>
            <a:endParaRPr lang="de-CH"/>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18</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err="1"/>
              <a:t>Tapering</a:t>
            </a:r>
            <a:r>
              <a:rPr lang="de-CH" dirty="0"/>
              <a: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Nur 1, maximal 2 Intervalle, 8-12 min pro Intervall mit 5 min Pause dazwischen.</a:t>
            </a:r>
          </a:p>
          <a:p>
            <a:pPr marL="0" indent="0">
              <a:buFont typeface="Arial" panose="020B0604020202020204" pitchFamily="34" charset="0"/>
              <a:buNone/>
            </a:pPr>
            <a:r>
              <a:rPr lang="de-CH" dirty="0"/>
              <a:t>RPE: 7-8</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sz="3600" b="1" dirty="0">
                <a:solidFill>
                  <a:srgbClr val="FF0000"/>
                </a:solidFill>
              </a:rPr>
              <a:t>Renntag!</a:t>
            </a:r>
          </a:p>
          <a:p>
            <a:pPr marL="0" indent="0">
              <a:buNone/>
            </a:pPr>
            <a:r>
              <a:rPr lang="de-CH" sz="6000" dirty="0">
                <a:effectLst/>
              </a:rPr>
              <a:t>  🏆</a:t>
            </a:r>
            <a:endParaRPr lang="de-CH" sz="6000" dirty="0"/>
          </a:p>
          <a:p>
            <a:pPr marL="0" indent="0">
              <a:buFont typeface="Arial" panose="020B0604020202020204" pitchFamily="34" charset="0"/>
              <a:buNone/>
            </a:pPr>
            <a:endParaRPr lang="de-CH" dirty="0"/>
          </a:p>
          <a:p>
            <a:pPr marL="0" indent="0">
              <a:buNone/>
            </a:pPr>
            <a:r>
              <a:rPr lang="de-CH" dirty="0"/>
              <a:t>Gut einteilen, Windschatten suchen und gut verpflegen. Viel Glück!</a:t>
            </a:r>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err="1"/>
              <a:t>Tapering</a:t>
            </a:r>
            <a:r>
              <a:rPr lang="de-CH" dirty="0"/>
              <a: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Nur 1, maximal 2 Intervalle, 8-12 min pro Intervall mit 5 min Pause dazwischen.</a:t>
            </a:r>
          </a:p>
          <a:p>
            <a:pPr marL="0" indent="0">
              <a:buFont typeface="Arial" panose="020B0604020202020204" pitchFamily="34" charset="0"/>
              <a:buNone/>
            </a:pPr>
            <a:r>
              <a:rPr lang="de-CH" dirty="0"/>
              <a:t>RPE: 7-8</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3-5</a:t>
            </a:r>
          </a:p>
          <a:p>
            <a:pPr marL="0" indent="0">
              <a:buNone/>
            </a:pPr>
            <a:endParaRPr lang="de-CH" sz="4000" dirty="0"/>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153720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Inhaltsplatzhalter 10" descr="Ein Bild, das Text, draußen enthält.&#10;&#10;Automatisch generierte Beschreibung">
            <a:extLst>
              <a:ext uri="{FF2B5EF4-FFF2-40B4-BE49-F238E27FC236}">
                <a16:creationId xmlns:a16="http://schemas.microsoft.com/office/drawing/2014/main" id="{9B96EA58-C56A-91FD-CC54-A8D35603D6D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427" r="8613"/>
          <a:stretch/>
        </p:blipFill>
        <p:spPr>
          <a:xfrm>
            <a:off x="0" y="0"/>
            <a:ext cx="7773288" cy="6858000"/>
          </a:xfrm>
        </p:spPr>
      </p:pic>
      <p:sp>
        <p:nvSpPr>
          <p:cNvPr id="9" name="Foliennummernplatzhalter 8">
            <a:extLst>
              <a:ext uri="{FF2B5EF4-FFF2-40B4-BE49-F238E27FC236}">
                <a16:creationId xmlns:a16="http://schemas.microsoft.com/office/drawing/2014/main" id="{9FC8A5ED-C02F-7FB3-0ED1-23FB4B92E703}"/>
              </a:ext>
            </a:extLst>
          </p:cNvPr>
          <p:cNvSpPr>
            <a:spLocks noGrp="1"/>
          </p:cNvSpPr>
          <p:nvPr>
            <p:ph type="sldNum" sz="quarter" idx="12"/>
          </p:nvPr>
        </p:nvSpPr>
        <p:spPr/>
        <p:txBody>
          <a:bodyPr/>
          <a:lstStyle/>
          <a:p>
            <a:fld id="{564AA42C-0D49-4F22-AD80-8F270E1D8D41}" type="slidenum">
              <a:rPr lang="de-CH" smtClean="0"/>
              <a:t>19</a:t>
            </a:fld>
            <a:endParaRPr lang="de-CH"/>
          </a:p>
        </p:txBody>
      </p:sp>
      <p:pic>
        <p:nvPicPr>
          <p:cNvPr id="15" name="Grafik 14" descr="Ein Bild, das Person, Mann, stehend, Hemd enthält.&#10;&#10;Automatisch generierte Beschreibung">
            <a:extLst>
              <a:ext uri="{FF2B5EF4-FFF2-40B4-BE49-F238E27FC236}">
                <a16:creationId xmlns:a16="http://schemas.microsoft.com/office/drawing/2014/main" id="{A8A6F83C-491C-2500-A25B-E5F71A449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288" y="3919888"/>
            <a:ext cx="4417824" cy="2938112"/>
          </a:xfrm>
          <a:prstGeom prst="rect">
            <a:avLst/>
          </a:prstGeom>
        </p:spPr>
      </p:pic>
      <p:sp>
        <p:nvSpPr>
          <p:cNvPr id="16" name="Inhaltsplatzhalter 15">
            <a:extLst>
              <a:ext uri="{FF2B5EF4-FFF2-40B4-BE49-F238E27FC236}">
                <a16:creationId xmlns:a16="http://schemas.microsoft.com/office/drawing/2014/main" id="{27C4E490-489E-3073-BC30-B65C4F0BBBD5}"/>
              </a:ext>
            </a:extLst>
          </p:cNvPr>
          <p:cNvSpPr txBox="1">
            <a:spLocks/>
          </p:cNvSpPr>
          <p:nvPr/>
        </p:nvSpPr>
        <p:spPr>
          <a:xfrm>
            <a:off x="7773288" y="0"/>
            <a:ext cx="4417824" cy="3721994"/>
          </a:xfrm>
          <a:prstGeom prst="rect">
            <a:avLst/>
          </a:prstGeom>
          <a:solidFill>
            <a:schemeClr val="tx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de-CH" sz="2400" dirty="0">
              <a:solidFill>
                <a:schemeClr val="bg1"/>
              </a:solidFill>
              <a:effectLst/>
              <a:latin typeface="+mn-lt"/>
              <a:ea typeface="Calibri" panose="020F0502020204030204" pitchFamily="34" charset="0"/>
            </a:endParaRPr>
          </a:p>
          <a:p>
            <a:pPr marL="0" indent="0">
              <a:lnSpc>
                <a:spcPct val="160000"/>
              </a:lnSpc>
              <a:buNone/>
            </a:pPr>
            <a:r>
              <a:rPr lang="de-CH" sz="2600" dirty="0">
                <a:solidFill>
                  <a:schemeClr val="bg1"/>
                </a:solidFill>
                <a:effectLst/>
                <a:latin typeface="+mn-lt"/>
                <a:ea typeface="Calibri" panose="020F0502020204030204" pitchFamily="34" charset="0"/>
              </a:rPr>
              <a:t>Der 36-jährige Marcel Wyss bestritt rund 600 Profirennen, bevor er 2016 seine Sportkarriere beendete. Seither arbeitet er als ausgebildeter Swiss Olympic Berufstrainer bei Swiss Cycling und bietet für Velofahrer aller Leistungsklassen individuelle Trainingsplanung sowie </a:t>
            </a:r>
            <a:r>
              <a:rPr lang="de-CH" sz="2600" dirty="0" err="1">
                <a:solidFill>
                  <a:schemeClr val="bg1"/>
                </a:solidFill>
                <a:effectLst/>
                <a:latin typeface="+mn-lt"/>
                <a:ea typeface="Calibri" panose="020F0502020204030204" pitchFamily="34" charset="0"/>
              </a:rPr>
              <a:t>Bikefitting</a:t>
            </a:r>
            <a:r>
              <a:rPr lang="de-CH" sz="2600" dirty="0">
                <a:solidFill>
                  <a:schemeClr val="bg1"/>
                </a:solidFill>
                <a:effectLst/>
                <a:latin typeface="+mn-lt"/>
                <a:ea typeface="Calibri" panose="020F0502020204030204" pitchFamily="34" charset="0"/>
              </a:rPr>
              <a:t> an.</a:t>
            </a:r>
            <a:endParaRPr lang="de-CH" sz="2600" dirty="0">
              <a:solidFill>
                <a:schemeClr val="bg1"/>
              </a:solidFill>
            </a:endParaRPr>
          </a:p>
          <a:p>
            <a:pPr marL="0" indent="0">
              <a:lnSpc>
                <a:spcPct val="160000"/>
              </a:lnSpc>
              <a:buFont typeface="Arial" panose="020B0604020202020204" pitchFamily="34" charset="0"/>
              <a:buNone/>
            </a:pPr>
            <a:r>
              <a:rPr lang="de-CH" sz="3900" dirty="0">
                <a:solidFill>
                  <a:schemeClr val="bg1"/>
                </a:solidFill>
              </a:rPr>
              <a:t>wyss-training.ch</a:t>
            </a:r>
          </a:p>
        </p:txBody>
      </p:sp>
    </p:spTree>
    <p:extLst>
      <p:ext uri="{BB962C8B-B14F-4D97-AF65-F5344CB8AC3E}">
        <p14:creationId xmlns:p14="http://schemas.microsoft.com/office/powerpoint/2010/main" val="41063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a:xfrm>
            <a:off x="758575" y="231868"/>
            <a:ext cx="10515600" cy="1163355"/>
          </a:xfrm>
        </p:spPr>
        <p:txBody>
          <a:bodyPr>
            <a:normAutofit/>
          </a:bodyPr>
          <a:lstStyle/>
          <a:p>
            <a:r>
              <a:rPr lang="de-CH" sz="3600" dirty="0"/>
              <a:t>Die wichtigsten Tipps von Marcel Wyss</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9788" y="1552210"/>
            <a:ext cx="5157787" cy="502104"/>
          </a:xfrm>
          <a:solidFill>
            <a:schemeClr val="tx1"/>
          </a:solidFill>
        </p:spPr>
        <p:txBody>
          <a:bodyPr/>
          <a:lstStyle/>
          <a:p>
            <a:pPr marL="0" indent="0">
              <a:buNone/>
            </a:pPr>
            <a:r>
              <a:rPr lang="de-CH" b="1" dirty="0">
                <a:solidFill>
                  <a:schemeClr val="bg1">
                    <a:lumMod val="95000"/>
                  </a:schemeClr>
                </a:solidFill>
              </a:rPr>
              <a:t>Höre auf deinen Körper</a:t>
            </a:r>
          </a:p>
        </p:txBody>
      </p:sp>
      <p:sp>
        <p:nvSpPr>
          <p:cNvPr id="16" name="Inhaltsplatzhalter 15">
            <a:extLst>
              <a:ext uri="{FF2B5EF4-FFF2-40B4-BE49-F238E27FC236}">
                <a16:creationId xmlns:a16="http://schemas.microsoft.com/office/drawing/2014/main" id="{8412808B-B104-0E1E-509B-F39624EDA698}"/>
              </a:ext>
            </a:extLst>
          </p:cNvPr>
          <p:cNvSpPr>
            <a:spLocks noGrp="1"/>
          </p:cNvSpPr>
          <p:nvPr>
            <p:ph sz="half" idx="2"/>
          </p:nvPr>
        </p:nvSpPr>
        <p:spPr>
          <a:xfrm>
            <a:off x="838200" y="2072223"/>
            <a:ext cx="5157787" cy="883450"/>
          </a:xfrm>
          <a:solidFill>
            <a:srgbClr val="FFFF00"/>
          </a:solidFill>
        </p:spPr>
        <p:txBody>
          <a:bodyPr>
            <a:normAutofit/>
          </a:bodyPr>
          <a:lstStyle/>
          <a:p>
            <a:pPr marL="0" indent="0">
              <a:buNone/>
            </a:pPr>
            <a:r>
              <a:rPr lang="de-CH" sz="1800" dirty="0"/>
              <a:t>Wenn du dich müde/kraftlos fühlst, dann lass das Training aus oder trainiere nur locker!</a:t>
            </a:r>
          </a:p>
          <a:p>
            <a:pPr marL="0" indent="0">
              <a:buNone/>
            </a:pPr>
            <a:endParaRPr lang="de-CH" sz="1600" dirty="0"/>
          </a:p>
          <a:p>
            <a:pPr marL="0" indent="0">
              <a:buNone/>
            </a:pPr>
            <a:endParaRPr lang="de-CH" sz="1600" dirty="0"/>
          </a:p>
          <a:p>
            <a:pPr marL="0" indent="0">
              <a:buNone/>
            </a:pPr>
            <a:endParaRPr lang="de-CH" sz="1600" dirty="0"/>
          </a:p>
        </p:txBody>
      </p:sp>
      <p:sp>
        <p:nvSpPr>
          <p:cNvPr id="6" name="Datumsplatzhalter 5">
            <a:extLst>
              <a:ext uri="{FF2B5EF4-FFF2-40B4-BE49-F238E27FC236}">
                <a16:creationId xmlns:a16="http://schemas.microsoft.com/office/drawing/2014/main" id="{C004C2A5-38A2-3AB8-DAEA-4C25862967A0}"/>
              </a:ext>
            </a:extLst>
          </p:cNvPr>
          <p:cNvSpPr>
            <a:spLocks noGrp="1"/>
          </p:cNvSpPr>
          <p:nvPr>
            <p:ph type="dt" sz="half" idx="10"/>
          </p:nvPr>
        </p:nvSpPr>
        <p:spPr/>
        <p:txBody>
          <a:bodyPr/>
          <a:lstStyle/>
          <a:p>
            <a:fld id="{EB9912BC-5551-4292-95D3-8CA6788ABA88}" type="datetime1">
              <a:rPr lang="de-CH" smtClean="0"/>
              <a:t>22.02.2023</a:t>
            </a:fld>
            <a:endParaRPr lang="de-CH"/>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2249356" y="6340847"/>
            <a:ext cx="7732844" cy="365125"/>
          </a:xfrm>
        </p:spPr>
        <p:txBody>
          <a:bodyPr/>
          <a:lstStyle/>
          <a:p>
            <a:r>
              <a:rPr lang="de-CH" dirty="0"/>
              <a:t>LIT Low-</a:t>
            </a:r>
            <a:r>
              <a:rPr lang="de-CH" dirty="0" err="1"/>
              <a:t>Intensity</a:t>
            </a:r>
            <a:r>
              <a:rPr lang="de-CH" dirty="0"/>
              <a:t>-Training / tief-intensives Training        HIT = High-</a:t>
            </a:r>
            <a:r>
              <a:rPr lang="de-CH" dirty="0" err="1"/>
              <a:t>Intensity</a:t>
            </a:r>
            <a:r>
              <a:rPr lang="de-CH" dirty="0"/>
              <a:t>-Training / hoch-intensives Training</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2</a:t>
            </a:fld>
            <a:endParaRPr lang="de-CH"/>
          </a:p>
        </p:txBody>
      </p:sp>
      <p:sp>
        <p:nvSpPr>
          <p:cNvPr id="3" name="Textplatzhalter 14">
            <a:extLst>
              <a:ext uri="{FF2B5EF4-FFF2-40B4-BE49-F238E27FC236}">
                <a16:creationId xmlns:a16="http://schemas.microsoft.com/office/drawing/2014/main" id="{2CCC0371-19E1-CDA7-5B08-5A479C45183A}"/>
              </a:ext>
            </a:extLst>
          </p:cNvPr>
          <p:cNvSpPr txBox="1">
            <a:spLocks/>
          </p:cNvSpPr>
          <p:nvPr/>
        </p:nvSpPr>
        <p:spPr>
          <a:xfrm>
            <a:off x="838197" y="2955673"/>
            <a:ext cx="5157787" cy="502104"/>
          </a:xfrm>
          <a:prstGeom prst="rect">
            <a:avLst/>
          </a:prstGeom>
          <a:solidFill>
            <a:schemeClr val="tx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Trainiere polarisiert</a:t>
            </a:r>
          </a:p>
        </p:txBody>
      </p:sp>
      <p:sp>
        <p:nvSpPr>
          <p:cNvPr id="10" name="Inhaltsplatzhalter 15">
            <a:extLst>
              <a:ext uri="{FF2B5EF4-FFF2-40B4-BE49-F238E27FC236}">
                <a16:creationId xmlns:a16="http://schemas.microsoft.com/office/drawing/2014/main" id="{A057F594-BD4D-B8BE-458F-A3D6473F3633}"/>
              </a:ext>
            </a:extLst>
          </p:cNvPr>
          <p:cNvSpPr txBox="1">
            <a:spLocks/>
          </p:cNvSpPr>
          <p:nvPr/>
        </p:nvSpPr>
        <p:spPr>
          <a:xfrm>
            <a:off x="845708" y="3427469"/>
            <a:ext cx="5157787" cy="1235945"/>
          </a:xfrm>
          <a:prstGeom prst="rect">
            <a:avLst/>
          </a:prstGeom>
          <a:solidFill>
            <a:srgbClr val="FFFF00"/>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de-CH" sz="4500" dirty="0"/>
              <a:t>Trainiere vorwiegend wenig intensiv (LIT) oder hochintensiv (HIT). Versuche die Trainingszeit im mittelintensiven Bereich kurz zu halten oder zu vermeiden.</a:t>
            </a:r>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p:txBody>
      </p:sp>
      <p:sp>
        <p:nvSpPr>
          <p:cNvPr id="11" name="Textplatzhalter 14">
            <a:extLst>
              <a:ext uri="{FF2B5EF4-FFF2-40B4-BE49-F238E27FC236}">
                <a16:creationId xmlns:a16="http://schemas.microsoft.com/office/drawing/2014/main" id="{A39D148C-996F-E604-4274-8F1CC8CB64F0}"/>
              </a:ext>
            </a:extLst>
          </p:cNvPr>
          <p:cNvSpPr txBox="1">
            <a:spLocks/>
          </p:cNvSpPr>
          <p:nvPr/>
        </p:nvSpPr>
        <p:spPr>
          <a:xfrm>
            <a:off x="845709" y="4633106"/>
            <a:ext cx="5157787" cy="502104"/>
          </a:xfrm>
          <a:prstGeom prst="rect">
            <a:avLst/>
          </a:prstGeom>
          <a:solidFill>
            <a:schemeClr val="tx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Erholung ist wichtig</a:t>
            </a:r>
          </a:p>
        </p:txBody>
      </p:sp>
      <p:sp>
        <p:nvSpPr>
          <p:cNvPr id="12" name="Inhaltsplatzhalter 15">
            <a:extLst>
              <a:ext uri="{FF2B5EF4-FFF2-40B4-BE49-F238E27FC236}">
                <a16:creationId xmlns:a16="http://schemas.microsoft.com/office/drawing/2014/main" id="{5DBE17DD-F1A1-0F3D-2081-BA703882E71A}"/>
              </a:ext>
            </a:extLst>
          </p:cNvPr>
          <p:cNvSpPr txBox="1">
            <a:spLocks/>
          </p:cNvSpPr>
          <p:nvPr/>
        </p:nvSpPr>
        <p:spPr>
          <a:xfrm>
            <a:off x="838198" y="5153119"/>
            <a:ext cx="5157787" cy="700328"/>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1800" dirty="0"/>
              <a:t>Achte auf genügend Schlaf und pflege deine Muskeln mit Faszienrolle, Stretching &amp; Massage.</a:t>
            </a:r>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p:txBody>
      </p:sp>
      <p:sp>
        <p:nvSpPr>
          <p:cNvPr id="13" name="Textplatzhalter 14">
            <a:extLst>
              <a:ext uri="{FF2B5EF4-FFF2-40B4-BE49-F238E27FC236}">
                <a16:creationId xmlns:a16="http://schemas.microsoft.com/office/drawing/2014/main" id="{F306AAC9-A648-BF76-C3CB-867BEDADDFF5}"/>
              </a:ext>
            </a:extLst>
          </p:cNvPr>
          <p:cNvSpPr txBox="1">
            <a:spLocks/>
          </p:cNvSpPr>
          <p:nvPr/>
        </p:nvSpPr>
        <p:spPr>
          <a:xfrm>
            <a:off x="6096000" y="1552210"/>
            <a:ext cx="5157787" cy="502104"/>
          </a:xfrm>
          <a:prstGeom prst="rect">
            <a:avLst/>
          </a:prstGeom>
          <a:solidFill>
            <a:schemeClr val="tx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Richtig Essen</a:t>
            </a:r>
          </a:p>
        </p:txBody>
      </p:sp>
      <p:sp>
        <p:nvSpPr>
          <p:cNvPr id="20" name="Inhaltsplatzhalter 15">
            <a:extLst>
              <a:ext uri="{FF2B5EF4-FFF2-40B4-BE49-F238E27FC236}">
                <a16:creationId xmlns:a16="http://schemas.microsoft.com/office/drawing/2014/main" id="{C66CB8D1-AC46-7854-5F5E-4B2C3A4396A9}"/>
              </a:ext>
            </a:extLst>
          </p:cNvPr>
          <p:cNvSpPr txBox="1">
            <a:spLocks/>
          </p:cNvSpPr>
          <p:nvPr/>
        </p:nvSpPr>
        <p:spPr>
          <a:xfrm>
            <a:off x="6096000" y="2054314"/>
            <a:ext cx="5157787" cy="173127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CH" sz="1800" dirty="0"/>
              <a:t>Gib dem Körper die Energie, die er braucht. </a:t>
            </a:r>
          </a:p>
          <a:p>
            <a:pPr marL="0" indent="0">
              <a:lnSpc>
                <a:spcPct val="100000"/>
              </a:lnSpc>
              <a:buFont typeface="Arial" panose="020B0604020202020204" pitchFamily="34" charset="0"/>
              <a:buNone/>
            </a:pPr>
            <a:r>
              <a:rPr lang="de-CH" sz="1800" dirty="0"/>
              <a:t>Eine Diät zum falschen Zeitpunkt – z.B. nach dem Training oder während HIT Trainings – ist wie ein Eigentor!</a:t>
            </a:r>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p:txBody>
      </p:sp>
      <p:sp>
        <p:nvSpPr>
          <p:cNvPr id="21" name="Textplatzhalter 14">
            <a:extLst>
              <a:ext uri="{FF2B5EF4-FFF2-40B4-BE49-F238E27FC236}">
                <a16:creationId xmlns:a16="http://schemas.microsoft.com/office/drawing/2014/main" id="{9BE4F6EE-3434-5F7D-63EB-D724549F4D44}"/>
              </a:ext>
            </a:extLst>
          </p:cNvPr>
          <p:cNvSpPr txBox="1">
            <a:spLocks/>
          </p:cNvSpPr>
          <p:nvPr/>
        </p:nvSpPr>
        <p:spPr>
          <a:xfrm>
            <a:off x="6095999" y="3785590"/>
            <a:ext cx="5157787" cy="502104"/>
          </a:xfrm>
          <a:prstGeom prst="rect">
            <a:avLst/>
          </a:prstGeom>
          <a:solidFill>
            <a:schemeClr val="tx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Gezielt trainieren</a:t>
            </a:r>
          </a:p>
        </p:txBody>
      </p:sp>
      <p:sp>
        <p:nvSpPr>
          <p:cNvPr id="22" name="Inhaltsplatzhalter 15">
            <a:extLst>
              <a:ext uri="{FF2B5EF4-FFF2-40B4-BE49-F238E27FC236}">
                <a16:creationId xmlns:a16="http://schemas.microsoft.com/office/drawing/2014/main" id="{E8B7C1AB-8D57-330F-4C56-B6B5BFB10240}"/>
              </a:ext>
            </a:extLst>
          </p:cNvPr>
          <p:cNvSpPr txBox="1">
            <a:spLocks/>
          </p:cNvSpPr>
          <p:nvPr/>
        </p:nvSpPr>
        <p:spPr>
          <a:xfrm>
            <a:off x="6095999" y="4287694"/>
            <a:ext cx="5157787" cy="1565753"/>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1800" dirty="0"/>
              <a:t>Versuche nicht alles in ein Training zu packen. </a:t>
            </a:r>
          </a:p>
          <a:p>
            <a:pPr marL="0" indent="0">
              <a:buFont typeface="Arial" panose="020B0604020202020204" pitchFamily="34" charset="0"/>
              <a:buNone/>
            </a:pPr>
            <a:r>
              <a:rPr lang="de-CH" sz="1800" dirty="0"/>
              <a:t>HIT Training und Grundlagenausdauer gehören nicht in die gleiche Trainingseinheit!</a:t>
            </a:r>
            <a:br>
              <a:rPr lang="de-CH" sz="1800" dirty="0"/>
            </a:br>
            <a:endParaRPr lang="de-CH" sz="1800" dirty="0"/>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a:p>
            <a:pPr marL="0" indent="0">
              <a:buFont typeface="Arial" panose="020B0604020202020204" pitchFamily="34" charset="0"/>
              <a:buNone/>
            </a:pPr>
            <a:endParaRPr lang="de-CH" sz="1600" dirty="0"/>
          </a:p>
        </p:txBody>
      </p:sp>
    </p:spTree>
    <p:extLst>
      <p:ext uri="{BB962C8B-B14F-4D97-AF65-F5344CB8AC3E}">
        <p14:creationId xmlns:p14="http://schemas.microsoft.com/office/powerpoint/2010/main" val="306853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a:xfrm>
            <a:off x="936379" y="-131714"/>
            <a:ext cx="10515600" cy="1163355"/>
          </a:xfrm>
        </p:spPr>
        <p:txBody>
          <a:bodyPr>
            <a:normAutofit/>
          </a:bodyPr>
          <a:lstStyle/>
          <a:p>
            <a:r>
              <a:rPr lang="de-CH" sz="2800" dirty="0"/>
              <a:t>Einschätzen der Intensitätsstufen mit der RPE-Skala</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2351314" y="6356350"/>
            <a:ext cx="7097486" cy="365125"/>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3</a:t>
            </a:fld>
            <a:endParaRPr lang="de-CH" dirty="0"/>
          </a:p>
        </p:txBody>
      </p:sp>
      <p:sp>
        <p:nvSpPr>
          <p:cNvPr id="5" name="Inhaltsplatzhalter 15">
            <a:extLst>
              <a:ext uri="{FF2B5EF4-FFF2-40B4-BE49-F238E27FC236}">
                <a16:creationId xmlns:a16="http://schemas.microsoft.com/office/drawing/2014/main" id="{A769AB2A-AE46-47FC-FA77-8EE5D3D953EB}"/>
              </a:ext>
            </a:extLst>
          </p:cNvPr>
          <p:cNvSpPr txBox="1">
            <a:spLocks/>
          </p:cNvSpPr>
          <p:nvPr/>
        </p:nvSpPr>
        <p:spPr>
          <a:xfrm>
            <a:off x="57955" y="1159038"/>
            <a:ext cx="3251916" cy="4894032"/>
          </a:xfrm>
          <a:prstGeom prst="rect">
            <a:avLst/>
          </a:prstGeom>
          <a:solidFill>
            <a:srgbClr val="FFFF00"/>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de-CH" sz="1800" dirty="0">
                <a:effectLst/>
                <a:latin typeface="Calibri" panose="020F0502020204030204" pitchFamily="34" charset="0"/>
                <a:ea typeface="Calibri" panose="020F0502020204030204" pitchFamily="34" charset="0"/>
                <a:cs typeface="Times New Roman" panose="02020603050405020304" pitchFamily="18" charset="0"/>
              </a:rPr>
              <a:t>RPE steht für «Rate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CH" sz="1800" dirty="0">
                <a:effectLst/>
                <a:latin typeface="Calibri" panose="020F0502020204030204" pitchFamily="34" charset="0"/>
                <a:ea typeface="Calibri" panose="020F0502020204030204" pitchFamily="34" charset="0"/>
                <a:cs typeface="Times New Roman" panose="02020603050405020304" pitchFamily="18" charset="0"/>
              </a:rPr>
              <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Perceived</a:t>
            </a:r>
            <a:r>
              <a:rPr lang="de-CH" sz="1800" dirty="0">
                <a:effectLst/>
                <a:latin typeface="Calibri" panose="020F0502020204030204" pitchFamily="34" charset="0"/>
                <a:ea typeface="Calibri" panose="020F0502020204030204" pitchFamily="34" charset="0"/>
                <a:cs typeface="Times New Roman" panose="02020603050405020304" pitchFamily="18" charset="0"/>
              </a:rPr>
              <a:t> </a:t>
            </a:r>
            <a:r>
              <a:rPr lang="de-CH" sz="1800" dirty="0" err="1">
                <a:effectLst/>
                <a:latin typeface="Calibri" panose="020F0502020204030204" pitchFamily="34" charset="0"/>
                <a:ea typeface="Calibri" panose="020F0502020204030204" pitchFamily="34" charset="0"/>
                <a:cs typeface="Times New Roman" panose="02020603050405020304" pitchFamily="18" charset="0"/>
              </a:rPr>
              <a:t>Exertion</a:t>
            </a:r>
            <a:r>
              <a:rPr lang="de-CH" sz="1800" dirty="0">
                <a:effectLst/>
                <a:latin typeface="Calibri" panose="020F0502020204030204" pitchFamily="34" charset="0"/>
                <a:ea typeface="Calibri" panose="020F0502020204030204" pitchFamily="34" charset="0"/>
                <a:cs typeface="Times New Roman" panose="02020603050405020304" pitchFamily="18" charset="0"/>
              </a:rPr>
              <a:t>» (= Grad der subjektiv empfundenen Anstrengung).</a:t>
            </a:r>
          </a:p>
          <a:p>
            <a:pPr>
              <a:lnSpc>
                <a:spcPct val="107000"/>
              </a:lnSpc>
              <a:spcAft>
                <a:spcPts val="800"/>
              </a:spcAft>
            </a:pPr>
            <a:r>
              <a:rPr lang="de-CH" sz="1800" dirty="0">
                <a:latin typeface="Calibri" panose="020F0502020204030204" pitchFamily="34" charset="0"/>
                <a:ea typeface="Calibri" panose="020F0502020204030204" pitchFamily="34" charset="0"/>
                <a:cs typeface="Times New Roman" panose="02020603050405020304" pitchFamily="18" charset="0"/>
              </a:rPr>
              <a:t>E</a:t>
            </a:r>
            <a:r>
              <a:rPr lang="de-CH" sz="1800" dirty="0">
                <a:effectLst/>
                <a:latin typeface="Calibri" panose="020F0502020204030204" pitchFamily="34" charset="0"/>
                <a:ea typeface="Calibri" panose="020F0502020204030204" pitchFamily="34" charset="0"/>
                <a:cs typeface="Times New Roman" panose="02020603050405020304" pitchFamily="18" charset="0"/>
              </a:rPr>
              <a:t>s ist ein Mass, um das subjektive Belastungsempfinden einer körperlichen Aktivität zu messen. Die Skala reicht von 1 bis 10.</a:t>
            </a:r>
          </a:p>
          <a:p>
            <a:pPr>
              <a:lnSpc>
                <a:spcPct val="107000"/>
              </a:lnSpc>
              <a:spcAft>
                <a:spcPts val="800"/>
              </a:spcAft>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Vorteil der RPE-Skala ist, dass man abhängig von der Tagesform individuell die Belastung anpassen kann. Somit kann man seine Tagesform, die durch Schlaf, vorheriges Training, Ernährungszustand, Motivation, Tageszeit, Verletzungen usw. beeinflusst wird, im Training berücksichtigen.</a:t>
            </a:r>
          </a:p>
          <a:p>
            <a:pPr>
              <a:lnSpc>
                <a:spcPct val="107000"/>
              </a:lnSpc>
              <a:spcAft>
                <a:spcPts val="800"/>
              </a:spcAft>
            </a:pP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de-CH" dirty="0"/>
          </a:p>
        </p:txBody>
      </p:sp>
      <p:graphicFrame>
        <p:nvGraphicFramePr>
          <p:cNvPr id="2" name="Objekt 1">
            <a:extLst>
              <a:ext uri="{FF2B5EF4-FFF2-40B4-BE49-F238E27FC236}">
                <a16:creationId xmlns:a16="http://schemas.microsoft.com/office/drawing/2014/main" id="{91B26D43-E165-B098-42D2-1C6E199CE301}"/>
              </a:ext>
            </a:extLst>
          </p:cNvPr>
          <p:cNvGraphicFramePr>
            <a:graphicFrameLocks noChangeAspect="1"/>
          </p:cNvGraphicFramePr>
          <p:nvPr>
            <p:extLst>
              <p:ext uri="{D42A27DB-BD31-4B8C-83A1-F6EECF244321}">
                <p14:modId xmlns:p14="http://schemas.microsoft.com/office/powerpoint/2010/main" val="3991525316"/>
              </p:ext>
            </p:extLst>
          </p:nvPr>
        </p:nvGraphicFramePr>
        <p:xfrm>
          <a:off x="3309870" y="1159037"/>
          <a:ext cx="8709415" cy="4894031"/>
        </p:xfrm>
        <a:graphic>
          <a:graphicData uri="http://schemas.openxmlformats.org/presentationml/2006/ole">
            <mc:AlternateContent xmlns:mc="http://schemas.openxmlformats.org/markup-compatibility/2006">
              <mc:Choice xmlns:v="urn:schemas-microsoft-com:vml" Requires="v">
                <p:oleObj name="Acrobat Document" r:id="rId5" imgW="4652807" imgH="2614171" progId="Acrobat.Document.DC">
                  <p:embed/>
                </p:oleObj>
              </mc:Choice>
              <mc:Fallback>
                <p:oleObj name="Acrobat Document" r:id="rId5" imgW="4652807" imgH="2614171" progId="Acrobat.Document.DC">
                  <p:embed/>
                  <p:pic>
                    <p:nvPicPr>
                      <p:cNvPr id="0" name=""/>
                      <p:cNvPicPr/>
                      <p:nvPr/>
                    </p:nvPicPr>
                    <p:blipFill>
                      <a:blip r:embed="rId6"/>
                      <a:stretch>
                        <a:fillRect/>
                      </a:stretch>
                    </p:blipFill>
                    <p:spPr>
                      <a:xfrm>
                        <a:off x="3309870" y="1159037"/>
                        <a:ext cx="8709415" cy="4894031"/>
                      </a:xfrm>
                      <a:prstGeom prst="rect">
                        <a:avLst/>
                      </a:prstGeom>
                    </p:spPr>
                  </p:pic>
                </p:oleObj>
              </mc:Fallback>
            </mc:AlternateContent>
          </a:graphicData>
        </a:graphic>
      </p:graphicFrame>
    </p:spTree>
    <p:extLst>
      <p:ext uri="{BB962C8B-B14F-4D97-AF65-F5344CB8AC3E}">
        <p14:creationId xmlns:p14="http://schemas.microsoft.com/office/powerpoint/2010/main" val="388364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extLst>
              <p:ext uri="{D42A27DB-BD31-4B8C-83A1-F6EECF244321}">
                <p14:modId xmlns:p14="http://schemas.microsoft.com/office/powerpoint/2010/main" val="3069775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Periodisierung der 12 Wochen</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9789" y="1544593"/>
            <a:ext cx="5143274" cy="823912"/>
          </a:xfrm>
          <a:solidFill>
            <a:schemeClr val="tx1"/>
          </a:solidFill>
        </p:spPr>
        <p:txBody>
          <a:bodyPr>
            <a:normAutofit fontScale="92500" lnSpcReduction="20000"/>
          </a:bodyPr>
          <a:lstStyle/>
          <a:p>
            <a:r>
              <a:rPr lang="de-CH" dirty="0">
                <a:solidFill>
                  <a:schemeClr val="bg1">
                    <a:lumMod val="95000"/>
                  </a:schemeClr>
                </a:solidFill>
              </a:rPr>
              <a:t>Allgemeines </a:t>
            </a:r>
          </a:p>
          <a:p>
            <a:r>
              <a:rPr lang="de-CH" dirty="0">
                <a:solidFill>
                  <a:schemeClr val="bg1">
                    <a:lumMod val="95000"/>
                  </a:schemeClr>
                </a:solidFill>
              </a:rPr>
              <a:t>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2603364" y="6356350"/>
            <a:ext cx="7029224" cy="378570"/>
          </a:xfrm>
        </p:spPr>
        <p:txBody>
          <a:bodyPr/>
          <a:lstStyle/>
          <a:p>
            <a:r>
              <a:rPr lang="de-CH" dirty="0"/>
              <a:t>LIT Low-</a:t>
            </a:r>
            <a:r>
              <a:rPr lang="de-CH" dirty="0" err="1"/>
              <a:t>Intensity</a:t>
            </a:r>
            <a:r>
              <a:rPr lang="de-CH" dirty="0"/>
              <a:t>-Training / tief-intensives Training         HIT = High-</a:t>
            </a:r>
            <a:r>
              <a:rPr lang="de-CH" dirty="0" err="1"/>
              <a:t>Intensity</a:t>
            </a:r>
            <a:r>
              <a:rPr lang="de-CH" dirty="0"/>
              <a:t>-Training / hoch-intensives Training</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a:xfrm>
            <a:off x="10830438" y="6356350"/>
            <a:ext cx="523362" cy="365125"/>
          </a:xfrm>
        </p:spPr>
        <p:txBody>
          <a:bodyPr/>
          <a:lstStyle/>
          <a:p>
            <a:fld id="{564AA42C-0D49-4F22-AD80-8F270E1D8D41}" type="slidenum">
              <a:rPr lang="de-CH" smtClean="0"/>
              <a:t>4</a:t>
            </a:fld>
            <a:endParaRPr lang="de-CH" dirty="0"/>
          </a:p>
        </p:txBody>
      </p:sp>
      <p:sp>
        <p:nvSpPr>
          <p:cNvPr id="2" name="Textplatzhalter 14">
            <a:extLst>
              <a:ext uri="{FF2B5EF4-FFF2-40B4-BE49-F238E27FC236}">
                <a16:creationId xmlns:a16="http://schemas.microsoft.com/office/drawing/2014/main" id="{82D62358-38F8-19E3-EC71-4F4F35B7979F}"/>
              </a:ext>
            </a:extLst>
          </p:cNvPr>
          <p:cNvSpPr txBox="1">
            <a:spLocks/>
          </p:cNvSpPr>
          <p:nvPr/>
        </p:nvSpPr>
        <p:spPr>
          <a:xfrm>
            <a:off x="6099177" y="1544593"/>
            <a:ext cx="1553029" cy="823912"/>
          </a:xfrm>
          <a:prstGeom prst="rect">
            <a:avLst/>
          </a:prstGeom>
          <a:solidFill>
            <a:schemeClr val="tx1"/>
          </a:solid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Volumen Block</a:t>
            </a:r>
          </a:p>
        </p:txBody>
      </p:sp>
      <p:sp>
        <p:nvSpPr>
          <p:cNvPr id="3" name="Inhaltsplatzhalter 15">
            <a:extLst>
              <a:ext uri="{FF2B5EF4-FFF2-40B4-BE49-F238E27FC236}">
                <a16:creationId xmlns:a16="http://schemas.microsoft.com/office/drawing/2014/main" id="{19D98047-6797-8F23-CFCC-C052F2034287}"/>
              </a:ext>
            </a:extLst>
          </p:cNvPr>
          <p:cNvSpPr txBox="1">
            <a:spLocks/>
          </p:cNvSpPr>
          <p:nvPr/>
        </p:nvSpPr>
        <p:spPr>
          <a:xfrm>
            <a:off x="839788" y="2489697"/>
            <a:ext cx="5143273" cy="130212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8 Wochen</a:t>
            </a:r>
          </a:p>
          <a:p>
            <a:pPr marL="0" indent="0">
              <a:buFont typeface="Arial" panose="020B0604020202020204" pitchFamily="34" charset="0"/>
              <a:buNone/>
            </a:pPr>
            <a:r>
              <a:rPr lang="de-CH" dirty="0"/>
              <a:t>Während dieser Periode braucht es sowohl     LIT Trainings wie auch HIT Trainings</a:t>
            </a:r>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F652332E-0C37-D746-C9A2-FCBB045FBF31}"/>
              </a:ext>
            </a:extLst>
          </p:cNvPr>
          <p:cNvSpPr txBox="1">
            <a:spLocks/>
          </p:cNvSpPr>
          <p:nvPr/>
        </p:nvSpPr>
        <p:spPr>
          <a:xfrm>
            <a:off x="6095998" y="2515345"/>
            <a:ext cx="1553029" cy="1281767"/>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2 Wochen</a:t>
            </a:r>
          </a:p>
          <a:p>
            <a:pPr marL="0" indent="0">
              <a:buFont typeface="Arial" panose="020B0604020202020204" pitchFamily="34" charset="0"/>
              <a:buNone/>
            </a:pPr>
            <a:r>
              <a:rPr lang="de-CH" dirty="0"/>
              <a:t>Möglichst viele LIT Stunden</a:t>
            </a:r>
          </a:p>
        </p:txBody>
      </p:sp>
      <p:sp>
        <p:nvSpPr>
          <p:cNvPr id="9" name="Textplatzhalter 14">
            <a:extLst>
              <a:ext uri="{FF2B5EF4-FFF2-40B4-BE49-F238E27FC236}">
                <a16:creationId xmlns:a16="http://schemas.microsoft.com/office/drawing/2014/main" id="{1C62CF1C-EC29-1548-DCD4-CEFE47D78AB3}"/>
              </a:ext>
            </a:extLst>
          </p:cNvPr>
          <p:cNvSpPr txBox="1">
            <a:spLocks/>
          </p:cNvSpPr>
          <p:nvPr/>
        </p:nvSpPr>
        <p:spPr>
          <a:xfrm>
            <a:off x="7765143" y="1544593"/>
            <a:ext cx="1553029" cy="823912"/>
          </a:xfrm>
          <a:prstGeom prst="rect">
            <a:avLst/>
          </a:prstGeom>
          <a:solidFill>
            <a:schemeClr val="tx1"/>
          </a:solid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a:solidFill>
                  <a:schemeClr val="bg1">
                    <a:lumMod val="95000"/>
                  </a:schemeClr>
                </a:solidFill>
              </a:rPr>
              <a:t>HIT Block</a:t>
            </a:r>
          </a:p>
        </p:txBody>
      </p:sp>
      <p:sp>
        <p:nvSpPr>
          <p:cNvPr id="10" name="Inhaltsplatzhalter 15">
            <a:extLst>
              <a:ext uri="{FF2B5EF4-FFF2-40B4-BE49-F238E27FC236}">
                <a16:creationId xmlns:a16="http://schemas.microsoft.com/office/drawing/2014/main" id="{03ED530B-C1F1-B02A-14E6-768BF036A084}"/>
              </a:ext>
            </a:extLst>
          </p:cNvPr>
          <p:cNvSpPr txBox="1">
            <a:spLocks/>
          </p:cNvSpPr>
          <p:nvPr/>
        </p:nvSpPr>
        <p:spPr>
          <a:xfrm>
            <a:off x="7765143" y="2483405"/>
            <a:ext cx="1553029" cy="132403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2 Wochen</a:t>
            </a:r>
          </a:p>
          <a:p>
            <a:pPr marL="0" indent="0">
              <a:buFont typeface="Arial" panose="020B0604020202020204" pitchFamily="34" charset="0"/>
              <a:buNone/>
            </a:pPr>
            <a:r>
              <a:rPr lang="de-CH" dirty="0"/>
              <a:t>Nur kurze HIT Trainings</a:t>
            </a:r>
          </a:p>
        </p:txBody>
      </p:sp>
      <p:sp>
        <p:nvSpPr>
          <p:cNvPr id="11" name="Textplatzhalter 14">
            <a:extLst>
              <a:ext uri="{FF2B5EF4-FFF2-40B4-BE49-F238E27FC236}">
                <a16:creationId xmlns:a16="http://schemas.microsoft.com/office/drawing/2014/main" id="{B477366E-E3FB-8FCF-4CB6-1D05DE142C19}"/>
              </a:ext>
            </a:extLst>
          </p:cNvPr>
          <p:cNvSpPr txBox="1">
            <a:spLocks/>
          </p:cNvSpPr>
          <p:nvPr/>
        </p:nvSpPr>
        <p:spPr>
          <a:xfrm>
            <a:off x="9434286" y="1544593"/>
            <a:ext cx="1553029" cy="823912"/>
          </a:xfrm>
          <a:prstGeom prst="rect">
            <a:avLst/>
          </a:prstGeom>
          <a:solidFill>
            <a:schemeClr val="tx1"/>
          </a:solid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75000"/>
                    <a:lumOff val="25000"/>
                  </a:schemeClr>
                </a:solidFill>
                <a:latin typeface="Galibier" panose="00000506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lumMod val="75000"/>
                    <a:lumOff val="25000"/>
                  </a:schemeClr>
                </a:solidFill>
                <a:latin typeface="Galibier" panose="00000506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lumMod val="75000"/>
                    <a:lumOff val="25000"/>
                  </a:schemeClr>
                </a:solidFill>
                <a:latin typeface="Galibier" panose="00000506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75000"/>
                    <a:lumOff val="25000"/>
                  </a:schemeClr>
                </a:solidFill>
                <a:latin typeface="Galibier" panose="00000506000000000000" pitchFamily="50"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dirty="0" err="1">
                <a:solidFill>
                  <a:schemeClr val="bg1">
                    <a:lumMod val="95000"/>
                  </a:schemeClr>
                </a:solidFill>
              </a:rPr>
              <a:t>Tapering</a:t>
            </a:r>
            <a:r>
              <a:rPr lang="de-CH" dirty="0">
                <a:solidFill>
                  <a:schemeClr val="bg1">
                    <a:lumMod val="95000"/>
                  </a:schemeClr>
                </a:solidFill>
              </a:rPr>
              <a:t> Block</a:t>
            </a:r>
          </a:p>
        </p:txBody>
      </p:sp>
      <p:sp>
        <p:nvSpPr>
          <p:cNvPr id="12" name="Inhaltsplatzhalter 15">
            <a:extLst>
              <a:ext uri="{FF2B5EF4-FFF2-40B4-BE49-F238E27FC236}">
                <a16:creationId xmlns:a16="http://schemas.microsoft.com/office/drawing/2014/main" id="{7121B557-9AF3-DD7C-27BF-B74512042821}"/>
              </a:ext>
            </a:extLst>
          </p:cNvPr>
          <p:cNvSpPr txBox="1">
            <a:spLocks/>
          </p:cNvSpPr>
          <p:nvPr/>
        </p:nvSpPr>
        <p:spPr>
          <a:xfrm>
            <a:off x="9434286" y="2467781"/>
            <a:ext cx="1553029" cy="132403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2 Wochen</a:t>
            </a:r>
          </a:p>
          <a:p>
            <a:pPr marL="0" indent="0">
              <a:buFont typeface="Arial" panose="020B0604020202020204" pitchFamily="34" charset="0"/>
              <a:buNone/>
            </a:pPr>
            <a:r>
              <a:rPr lang="de-CH" dirty="0"/>
              <a:t>Eine Mischung aus HIT &amp; LIT</a:t>
            </a:r>
          </a:p>
        </p:txBody>
      </p:sp>
      <p:sp>
        <p:nvSpPr>
          <p:cNvPr id="4" name="Inhaltsplatzhalter 15">
            <a:extLst>
              <a:ext uri="{FF2B5EF4-FFF2-40B4-BE49-F238E27FC236}">
                <a16:creationId xmlns:a16="http://schemas.microsoft.com/office/drawing/2014/main" id="{6DDEA03A-5237-00F4-F34B-52EE2CFB88CD}"/>
              </a:ext>
            </a:extLst>
          </p:cNvPr>
          <p:cNvSpPr txBox="1">
            <a:spLocks/>
          </p:cNvSpPr>
          <p:nvPr/>
        </p:nvSpPr>
        <p:spPr>
          <a:xfrm>
            <a:off x="6117976" y="4156897"/>
            <a:ext cx="4869339" cy="2092817"/>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solidFill>
                  <a:schemeClr val="tx1"/>
                </a:solidFill>
              </a:rPr>
              <a:t>Bei zwei am selben Tag vorgeschlagenen Trainings kann ausgewählt werden, welches man bevorzugt.</a:t>
            </a:r>
          </a:p>
          <a:p>
            <a:r>
              <a:rPr lang="de-CH" dirty="0">
                <a:solidFill>
                  <a:schemeClr val="tx1"/>
                </a:solidFill>
              </a:rPr>
              <a:t>Zu beachten sind die vorgegebenen Intensitätsstufen anhand der RPE-Skala.</a:t>
            </a:r>
          </a:p>
          <a:p>
            <a:pPr marL="0" indent="0">
              <a:buNone/>
            </a:pPr>
            <a:endParaRPr lang="de-CH" sz="2000" dirty="0"/>
          </a:p>
          <a:p>
            <a:endParaRPr lang="de-CH" dirty="0"/>
          </a:p>
        </p:txBody>
      </p:sp>
      <p:sp>
        <p:nvSpPr>
          <p:cNvPr id="6" name="Inhaltsplatzhalter 15">
            <a:extLst>
              <a:ext uri="{FF2B5EF4-FFF2-40B4-BE49-F238E27FC236}">
                <a16:creationId xmlns:a16="http://schemas.microsoft.com/office/drawing/2014/main" id="{CA166357-A417-D25D-85EF-849DA30F9428}"/>
              </a:ext>
            </a:extLst>
          </p:cNvPr>
          <p:cNvSpPr txBox="1">
            <a:spLocks/>
          </p:cNvSpPr>
          <p:nvPr/>
        </p:nvSpPr>
        <p:spPr>
          <a:xfrm>
            <a:off x="839788" y="4156898"/>
            <a:ext cx="5143273" cy="2092817"/>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solidFill>
                  <a:schemeClr val="tx1"/>
                </a:solidFill>
              </a:rPr>
              <a:t>Wichtige Punkte zum Lesen der folgenden Muster-Trainingswochen</a:t>
            </a:r>
          </a:p>
          <a:p>
            <a:r>
              <a:rPr lang="de-CH" sz="2000" dirty="0">
                <a:solidFill>
                  <a:schemeClr val="tx1"/>
                </a:solidFill>
                <a:effectLst/>
              </a:rPr>
              <a:t>Die wöchentlichen Schlüsseltrainings sind mit einem🏆gekennzeichnet. Diese Trainings müssen zwingend durchgeführt werden.</a:t>
            </a:r>
          </a:p>
          <a:p>
            <a:r>
              <a:rPr lang="de-CH" dirty="0">
                <a:solidFill>
                  <a:schemeClr val="tx1"/>
                </a:solidFill>
              </a:rPr>
              <a:t>Je nach zeitlichen Ressourcen kann zwischen den restlichen Trainings ausgewählt werden.</a:t>
            </a:r>
          </a:p>
          <a:p>
            <a:endParaRPr lang="de-CH" dirty="0">
              <a:solidFill>
                <a:schemeClr val="tx1"/>
              </a:solidFill>
            </a:endParaRPr>
          </a:p>
        </p:txBody>
      </p:sp>
    </p:spTree>
    <p:extLst>
      <p:ext uri="{BB962C8B-B14F-4D97-AF65-F5344CB8AC3E}">
        <p14:creationId xmlns:p14="http://schemas.microsoft.com/office/powerpoint/2010/main" val="128356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1</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7 13.2-19.2 &gt;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5</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2-3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 </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5-8 min pro Intervall mit 5 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4-8 min pro Intervall mit 5 min Pause dazwischen.</a:t>
            </a:r>
          </a:p>
          <a:p>
            <a:pPr marL="0" indent="0">
              <a:buFont typeface="Arial" panose="020B0604020202020204" pitchFamily="34" charset="0"/>
              <a:buNone/>
            </a:pPr>
            <a:r>
              <a:rPr lang="de-CH" dirty="0"/>
              <a:t>RPE: 8-9</a:t>
            </a:r>
          </a:p>
        </p:txBody>
      </p:sp>
    </p:spTree>
    <p:extLst>
      <p:ext uri="{BB962C8B-B14F-4D97-AF65-F5344CB8AC3E}">
        <p14:creationId xmlns:p14="http://schemas.microsoft.com/office/powerpoint/2010/main" val="185708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2</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8 20.2-26.2 &gt;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6</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2-3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endParaRPr lang="de-CH" sz="4000" dirty="0"/>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 h</a:t>
            </a:r>
          </a:p>
          <a:p>
            <a:pPr marL="0" indent="0">
              <a:buFont typeface="Arial" panose="020B0604020202020204" pitchFamily="34" charset="0"/>
              <a:buNone/>
            </a:pPr>
            <a:r>
              <a:rPr lang="de-CH" dirty="0"/>
              <a:t>Ausdauer </a:t>
            </a:r>
            <a:r>
              <a:rPr lang="de-CH" dirty="0" err="1"/>
              <a:t>Trai-ning</a:t>
            </a:r>
            <a:r>
              <a:rPr lang="de-CH" dirty="0"/>
              <a:t> mit möglichst viel Höhenmeter</a:t>
            </a:r>
          </a:p>
          <a:p>
            <a:pPr marL="0" indent="0">
              <a:buFont typeface="Arial" panose="020B0604020202020204" pitchFamily="34" charset="0"/>
              <a:buNone/>
            </a:pPr>
            <a:r>
              <a:rPr lang="de-CH" dirty="0"/>
              <a:t>RPE: 5-7</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5-8 min pro Intervall mit 5 min Pause dazwischen.</a:t>
            </a:r>
          </a:p>
          <a:p>
            <a:pPr marL="0" indent="0">
              <a:buFont typeface="Arial" panose="020B0604020202020204" pitchFamily="34" charset="0"/>
              <a:buNone/>
            </a:pPr>
            <a:r>
              <a:rPr lang="de-CH" dirty="0"/>
              <a:t>RPE: 8-9</a:t>
            </a:r>
          </a:p>
        </p:txBody>
      </p:sp>
    </p:spTree>
    <p:extLst>
      <p:ext uri="{BB962C8B-B14F-4D97-AF65-F5344CB8AC3E}">
        <p14:creationId xmlns:p14="http://schemas.microsoft.com/office/powerpoint/2010/main" val="252072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3</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9 27.2-5.3 &gt;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7</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3 x Intervalle,       5-8 min pro Intervall mit 5 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2-4 h</a:t>
            </a:r>
          </a:p>
          <a:p>
            <a:pPr marL="0" indent="0">
              <a:buFont typeface="Arial" panose="020B0604020202020204" pitchFamily="34" charset="0"/>
              <a:buNone/>
            </a:pPr>
            <a:r>
              <a:rPr lang="de-CH" dirty="0"/>
              <a:t>Ausdauer </a:t>
            </a:r>
            <a:r>
              <a:rPr lang="de-CH" dirty="0" err="1"/>
              <a:t>Trai-ning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2" name="Inhaltsplatzhalter 15">
            <a:extLst>
              <a:ext uri="{FF2B5EF4-FFF2-40B4-BE49-F238E27FC236}">
                <a16:creationId xmlns:a16="http://schemas.microsoft.com/office/drawing/2014/main" id="{AA5038CD-2A35-CE87-D50D-C4D72D9108F0}"/>
              </a:ext>
            </a:extLst>
          </p:cNvPr>
          <p:cNvSpPr txBox="1">
            <a:spLocks/>
          </p:cNvSpPr>
          <p:nvPr/>
        </p:nvSpPr>
        <p:spPr>
          <a:xfrm>
            <a:off x="5167766"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 h</a:t>
            </a:r>
          </a:p>
          <a:p>
            <a:pPr marL="0" indent="0">
              <a:buFont typeface="Arial" panose="020B0604020202020204" pitchFamily="34" charset="0"/>
              <a:buNone/>
            </a:pPr>
            <a:r>
              <a:rPr lang="de-CH" dirty="0"/>
              <a:t>Ausdauer </a:t>
            </a:r>
            <a:r>
              <a:rPr lang="de-CH" dirty="0" err="1"/>
              <a:t>Trai-ning</a:t>
            </a:r>
            <a:r>
              <a:rPr lang="de-CH" dirty="0"/>
              <a:t> mit möglichst viel Höhenmeter</a:t>
            </a:r>
          </a:p>
          <a:p>
            <a:pPr marL="0" indent="0">
              <a:buFont typeface="Arial" panose="020B0604020202020204" pitchFamily="34" charset="0"/>
              <a:buNone/>
            </a:pPr>
            <a:r>
              <a:rPr lang="de-CH" dirty="0"/>
              <a:t>RPE: 5-7</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3" name="Inhaltsplatzhalter 15">
            <a:extLst>
              <a:ext uri="{FF2B5EF4-FFF2-40B4-BE49-F238E27FC236}">
                <a16:creationId xmlns:a16="http://schemas.microsoft.com/office/drawing/2014/main" id="{E21B5152-7528-6D93-FE44-B18F78C182E0}"/>
              </a:ext>
            </a:extLst>
          </p:cNvPr>
          <p:cNvSpPr txBox="1">
            <a:spLocks/>
          </p:cNvSpPr>
          <p:nvPr/>
        </p:nvSpPr>
        <p:spPr>
          <a:xfrm>
            <a:off x="7339692" y="2489945"/>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Berg-Training</a:t>
            </a:r>
          </a:p>
          <a:p>
            <a:pPr marL="0" indent="0">
              <a:buFont typeface="Arial" panose="020B0604020202020204" pitchFamily="34" charset="0"/>
              <a:buNone/>
            </a:pPr>
            <a:r>
              <a:rPr lang="de-CH" dirty="0"/>
              <a:t>Dauer: 2-3 h</a:t>
            </a:r>
          </a:p>
          <a:p>
            <a:pPr marL="0" indent="0">
              <a:buFont typeface="Arial" panose="020B0604020202020204" pitchFamily="34" charset="0"/>
              <a:buNone/>
            </a:pPr>
            <a:r>
              <a:rPr lang="de-CH" dirty="0"/>
              <a:t>Ausdauer </a:t>
            </a:r>
            <a:r>
              <a:rPr lang="de-CH" dirty="0" err="1"/>
              <a:t>Trai-ning</a:t>
            </a:r>
            <a:r>
              <a:rPr lang="de-CH" dirty="0"/>
              <a:t> mit möglichst viel Höhenmeter</a:t>
            </a:r>
          </a:p>
          <a:p>
            <a:pPr marL="0" indent="0">
              <a:buFont typeface="Arial" panose="020B0604020202020204" pitchFamily="34" charset="0"/>
              <a:buNone/>
            </a:pPr>
            <a:r>
              <a:rPr lang="de-CH" dirty="0"/>
              <a:t>RPE: 5-7</a:t>
            </a:r>
          </a:p>
        </p:txBody>
      </p:sp>
    </p:spTree>
    <p:extLst>
      <p:ext uri="{BB962C8B-B14F-4D97-AF65-F5344CB8AC3E}">
        <p14:creationId xmlns:p14="http://schemas.microsoft.com/office/powerpoint/2010/main" val="324321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4</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10 6.3-12.3 &gt; Allgemeines Aufbautraining (Ruhewoche)</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8</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3-4</a:t>
            </a:r>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Rennsimulation</a:t>
            </a:r>
          </a:p>
          <a:p>
            <a:pPr marL="0" indent="0">
              <a:buFont typeface="Arial" panose="020B0604020202020204" pitchFamily="34" charset="0"/>
              <a:buNone/>
            </a:pPr>
            <a:r>
              <a:rPr lang="de-CH" dirty="0"/>
              <a:t>Fahre im Renn-tempo eine ähnliche Strecke wie bei der </a:t>
            </a:r>
            <a:r>
              <a:rPr lang="de-CH" dirty="0" err="1"/>
              <a:t>L’Étape</a:t>
            </a:r>
            <a:r>
              <a:rPr lang="de-CH" dirty="0"/>
              <a:t> </a:t>
            </a:r>
            <a:r>
              <a:rPr lang="de-CH" dirty="0" err="1"/>
              <a:t>Switzer</a:t>
            </a:r>
            <a:r>
              <a:rPr lang="de-CH" dirty="0"/>
              <a:t>-land.</a:t>
            </a:r>
          </a:p>
          <a:p>
            <a:pPr marL="0" indent="0">
              <a:buFont typeface="Arial" panose="020B0604020202020204" pitchFamily="34" charset="0"/>
              <a:buNone/>
            </a:pPr>
            <a:r>
              <a:rPr lang="de-CH" dirty="0"/>
              <a:t>RPE: 8-10</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
        <p:nvSpPr>
          <p:cNvPr id="4" name="Inhaltsplatzhalter 15">
            <a:extLst>
              <a:ext uri="{FF2B5EF4-FFF2-40B4-BE49-F238E27FC236}">
                <a16:creationId xmlns:a16="http://schemas.microsoft.com/office/drawing/2014/main" id="{E55F632E-E137-4B63-7BE9-EF3417230AD3}"/>
              </a:ext>
            </a:extLst>
          </p:cNvPr>
          <p:cNvSpPr txBox="1">
            <a:spLocks/>
          </p:cNvSpPr>
          <p:nvPr/>
        </p:nvSpPr>
        <p:spPr>
          <a:xfrm>
            <a:off x="516776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5" name="Inhaltsplatzhalter 15">
            <a:extLst>
              <a:ext uri="{FF2B5EF4-FFF2-40B4-BE49-F238E27FC236}">
                <a16:creationId xmlns:a16="http://schemas.microsoft.com/office/drawing/2014/main" id="{4994F081-74AD-9777-20C7-814CE0FFE1DA}"/>
              </a:ext>
            </a:extLst>
          </p:cNvPr>
          <p:cNvSpPr txBox="1">
            <a:spLocks/>
          </p:cNvSpPr>
          <p:nvPr/>
        </p:nvSpPr>
        <p:spPr>
          <a:xfrm>
            <a:off x="7352158"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Aktive Erholung</a:t>
            </a:r>
          </a:p>
          <a:p>
            <a:pPr marL="0" indent="0">
              <a:buFont typeface="Arial" panose="020B0604020202020204" pitchFamily="34" charset="0"/>
              <a:buNone/>
            </a:pPr>
            <a:r>
              <a:rPr lang="de-CH" dirty="0"/>
              <a:t>Dauer: 30-40 min</a:t>
            </a:r>
          </a:p>
          <a:p>
            <a:pPr marL="0" indent="0">
              <a:buFont typeface="Arial" panose="020B0604020202020204" pitchFamily="34" charset="0"/>
              <a:buNone/>
            </a:pPr>
            <a:r>
              <a:rPr lang="de-CH" dirty="0"/>
              <a:t>RPE: 1-2</a:t>
            </a:r>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248434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a:extLst>
              <a:ext uri="{FF2B5EF4-FFF2-40B4-BE49-F238E27FC236}">
                <a16:creationId xmlns:a16="http://schemas.microsoft.com/office/drawing/2014/main" id="{EA40A2F0-0402-8105-5DA6-46E1A7DB5D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3" progId="TCLayout.ActiveDocument.1">
                  <p:embed/>
                </p:oleObj>
              </mc:Choice>
              <mc:Fallback>
                <p:oleObj name="think-cell Folie" r:id="rId3" imgW="473" imgH="473" progId="TCLayout.ActiveDocument.1">
                  <p:embed/>
                  <p:pic>
                    <p:nvPicPr>
                      <p:cNvPr id="19" name="Objekt 18" hidden="1">
                        <a:extLst>
                          <a:ext uri="{FF2B5EF4-FFF2-40B4-BE49-F238E27FC236}">
                            <a16:creationId xmlns:a16="http://schemas.microsoft.com/office/drawing/2014/main" id="{EA40A2F0-0402-8105-5DA6-46E1A7DB5D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tel 13">
            <a:extLst>
              <a:ext uri="{FF2B5EF4-FFF2-40B4-BE49-F238E27FC236}">
                <a16:creationId xmlns:a16="http://schemas.microsoft.com/office/drawing/2014/main" id="{0BB4060B-EEFF-10D4-3F6E-B8086FF6FB27}"/>
              </a:ext>
            </a:extLst>
          </p:cNvPr>
          <p:cNvSpPr>
            <a:spLocks noGrp="1"/>
          </p:cNvSpPr>
          <p:nvPr>
            <p:ph type="title"/>
          </p:nvPr>
        </p:nvSpPr>
        <p:spPr/>
        <p:txBody>
          <a:bodyPr/>
          <a:lstStyle/>
          <a:p>
            <a:r>
              <a:rPr lang="de-CH" dirty="0"/>
              <a:t>Wochenplan 5</a:t>
            </a:r>
          </a:p>
        </p:txBody>
      </p:sp>
      <p:sp>
        <p:nvSpPr>
          <p:cNvPr id="15" name="Textplatzhalter 14">
            <a:extLst>
              <a:ext uri="{FF2B5EF4-FFF2-40B4-BE49-F238E27FC236}">
                <a16:creationId xmlns:a16="http://schemas.microsoft.com/office/drawing/2014/main" id="{1B372167-5107-EC00-2E0F-1DE42BA63E6F}"/>
              </a:ext>
            </a:extLst>
          </p:cNvPr>
          <p:cNvSpPr>
            <a:spLocks noGrp="1"/>
          </p:cNvSpPr>
          <p:nvPr>
            <p:ph type="body" idx="1"/>
          </p:nvPr>
        </p:nvSpPr>
        <p:spPr>
          <a:xfrm>
            <a:off x="836612" y="1732693"/>
            <a:ext cx="10701110" cy="593423"/>
          </a:xfrm>
          <a:solidFill>
            <a:schemeClr val="tx1"/>
          </a:solidFill>
        </p:spPr>
        <p:txBody>
          <a:bodyPr>
            <a:normAutofit/>
          </a:bodyPr>
          <a:lstStyle/>
          <a:p>
            <a:r>
              <a:rPr lang="de-CH" dirty="0">
                <a:solidFill>
                  <a:schemeClr val="bg1">
                    <a:lumMod val="95000"/>
                  </a:schemeClr>
                </a:solidFill>
              </a:rPr>
              <a:t>KW 11 13.3-19.3 &gt; Allgemeines Aufbautraining</a:t>
            </a:r>
          </a:p>
        </p:txBody>
      </p:sp>
      <p:sp>
        <p:nvSpPr>
          <p:cNvPr id="7" name="Fußzeilenplatzhalter 6">
            <a:extLst>
              <a:ext uri="{FF2B5EF4-FFF2-40B4-BE49-F238E27FC236}">
                <a16:creationId xmlns:a16="http://schemas.microsoft.com/office/drawing/2014/main" id="{0D9459BB-3982-2AF6-74D0-6A7BB76BF7A1}"/>
              </a:ext>
            </a:extLst>
          </p:cNvPr>
          <p:cNvSpPr>
            <a:spLocks noGrp="1"/>
          </p:cNvSpPr>
          <p:nvPr>
            <p:ph type="ftr" sz="quarter" idx="11"/>
          </p:nvPr>
        </p:nvSpPr>
        <p:spPr>
          <a:xfrm>
            <a:off x="1581150" y="6356350"/>
            <a:ext cx="9772650" cy="378570"/>
          </a:xfrm>
        </p:spPr>
        <p:txBody>
          <a:bodyPr/>
          <a:lstStyle/>
          <a:p>
            <a:r>
              <a:rPr lang="de-CH" dirty="0"/>
              <a:t>RPE = Rate </a:t>
            </a:r>
            <a:r>
              <a:rPr lang="de-CH" dirty="0" err="1"/>
              <a:t>of</a:t>
            </a:r>
            <a:r>
              <a:rPr lang="de-CH" dirty="0"/>
              <a:t> </a:t>
            </a:r>
            <a:r>
              <a:rPr lang="de-CH" dirty="0" err="1"/>
              <a:t>Perceived</a:t>
            </a:r>
            <a:r>
              <a:rPr lang="de-CH" dirty="0"/>
              <a:t> </a:t>
            </a:r>
            <a:r>
              <a:rPr lang="de-CH" dirty="0" err="1"/>
              <a:t>Excertion</a:t>
            </a:r>
            <a:r>
              <a:rPr lang="de-CH" dirty="0"/>
              <a:t> / Subjektives Belastungsempfinden (Skala von 1 bis 10)</a:t>
            </a:r>
          </a:p>
        </p:txBody>
      </p:sp>
      <p:sp>
        <p:nvSpPr>
          <p:cNvPr id="8" name="Foliennummernplatzhalter 7">
            <a:extLst>
              <a:ext uri="{FF2B5EF4-FFF2-40B4-BE49-F238E27FC236}">
                <a16:creationId xmlns:a16="http://schemas.microsoft.com/office/drawing/2014/main" id="{AC7FB228-12B3-E3C8-5537-A98E45603B07}"/>
              </a:ext>
            </a:extLst>
          </p:cNvPr>
          <p:cNvSpPr>
            <a:spLocks noGrp="1"/>
          </p:cNvSpPr>
          <p:nvPr>
            <p:ph type="sldNum" sz="quarter" idx="12"/>
          </p:nvPr>
        </p:nvSpPr>
        <p:spPr/>
        <p:txBody>
          <a:bodyPr/>
          <a:lstStyle/>
          <a:p>
            <a:fld id="{564AA42C-0D49-4F22-AD80-8F270E1D8D41}" type="slidenum">
              <a:rPr lang="de-CH" smtClean="0"/>
              <a:t>9</a:t>
            </a:fld>
            <a:endParaRPr lang="de-CH" dirty="0"/>
          </a:p>
        </p:txBody>
      </p:sp>
      <p:sp>
        <p:nvSpPr>
          <p:cNvPr id="26" name="Inhaltsplatzhalter 15">
            <a:extLst>
              <a:ext uri="{FF2B5EF4-FFF2-40B4-BE49-F238E27FC236}">
                <a16:creationId xmlns:a16="http://schemas.microsoft.com/office/drawing/2014/main" id="{8D9E1268-C40B-8033-764A-C57581E26F11}"/>
              </a:ext>
            </a:extLst>
          </p:cNvPr>
          <p:cNvSpPr txBox="1">
            <a:spLocks/>
          </p:cNvSpPr>
          <p:nvPr/>
        </p:nvSpPr>
        <p:spPr>
          <a:xfrm>
            <a:off x="845682" y="2476500"/>
            <a:ext cx="2007054" cy="3879851"/>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Dienstag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 min Pause dazwischen.</a:t>
            </a:r>
          </a:p>
          <a:p>
            <a:pPr marL="0" indent="0">
              <a:buFont typeface="Arial" panose="020B0604020202020204" pitchFamily="34" charset="0"/>
              <a:buNone/>
            </a:pPr>
            <a:r>
              <a:rPr lang="de-CH" dirty="0"/>
              <a:t>RPE: 8-9</a:t>
            </a:r>
          </a:p>
          <a:p>
            <a:pPr marL="0" indent="0">
              <a:buNone/>
            </a:pPr>
            <a:r>
              <a:rPr lang="de-CH" sz="4000" dirty="0">
                <a:effectLst/>
              </a:rPr>
              <a:t>🏆</a:t>
            </a:r>
            <a:endParaRPr lang="de-CH" sz="4000" dirty="0"/>
          </a:p>
          <a:p>
            <a:pPr marL="0" indent="0">
              <a:buFont typeface="Arial" panose="020B0604020202020204" pitchFamily="34" charset="0"/>
              <a:buNone/>
            </a:pPr>
            <a:endParaRPr lang="de-CH" dirty="0"/>
          </a:p>
          <a:p>
            <a:pPr marL="0" indent="0">
              <a:buFont typeface="Arial" panose="020B0604020202020204" pitchFamily="34" charset="0"/>
              <a:buNone/>
            </a:pPr>
            <a:endParaRPr lang="de-CH" dirty="0"/>
          </a:p>
        </p:txBody>
      </p:sp>
      <p:sp>
        <p:nvSpPr>
          <p:cNvPr id="28" name="Inhaltsplatzhalter 15">
            <a:extLst>
              <a:ext uri="{FF2B5EF4-FFF2-40B4-BE49-F238E27FC236}">
                <a16:creationId xmlns:a16="http://schemas.microsoft.com/office/drawing/2014/main" id="{D422BB9D-DB2D-0577-28BB-077E600F6118}"/>
              </a:ext>
            </a:extLst>
          </p:cNvPr>
          <p:cNvSpPr txBox="1">
            <a:spLocks/>
          </p:cNvSpPr>
          <p:nvPr/>
        </p:nvSpPr>
        <p:spPr>
          <a:xfrm>
            <a:off x="3010126"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Mittwoch</a:t>
            </a:r>
          </a:p>
          <a:p>
            <a:pPr marL="0" indent="0">
              <a:buFont typeface="Arial" panose="020B0604020202020204" pitchFamily="34" charset="0"/>
              <a:buNone/>
            </a:pPr>
            <a:r>
              <a:rPr lang="de-CH" dirty="0"/>
              <a:t>Optionales Training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1 - 2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3-4</a:t>
            </a:r>
          </a:p>
        </p:txBody>
      </p:sp>
      <p:sp>
        <p:nvSpPr>
          <p:cNvPr id="29" name="Inhaltsplatzhalter 15">
            <a:extLst>
              <a:ext uri="{FF2B5EF4-FFF2-40B4-BE49-F238E27FC236}">
                <a16:creationId xmlns:a16="http://schemas.microsoft.com/office/drawing/2014/main" id="{2F0C35CA-B0F6-847B-E67B-E5FF845CAE13}"/>
              </a:ext>
            </a:extLst>
          </p:cNvPr>
          <p:cNvSpPr txBox="1">
            <a:spLocks/>
          </p:cNvSpPr>
          <p:nvPr/>
        </p:nvSpPr>
        <p:spPr>
          <a:xfrm>
            <a:off x="5182052" y="2476501"/>
            <a:ext cx="2007054" cy="387985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Donnerstag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5-8 min pro Intervall mit 5min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p:txBody>
      </p:sp>
      <p:sp>
        <p:nvSpPr>
          <p:cNvPr id="30" name="Inhaltsplatzhalter 15">
            <a:extLst>
              <a:ext uri="{FF2B5EF4-FFF2-40B4-BE49-F238E27FC236}">
                <a16:creationId xmlns:a16="http://schemas.microsoft.com/office/drawing/2014/main" id="{84BAA752-3AE4-B9A3-E1C9-71857E3A7C00}"/>
              </a:ext>
            </a:extLst>
          </p:cNvPr>
          <p:cNvSpPr txBox="1">
            <a:spLocks/>
          </p:cNvSpPr>
          <p:nvPr/>
        </p:nvSpPr>
        <p:spPr>
          <a:xfrm>
            <a:off x="7366224" y="2476500"/>
            <a:ext cx="2007054" cy="3866406"/>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Samstag</a:t>
            </a:r>
          </a:p>
          <a:p>
            <a:pPr marL="0" indent="0">
              <a:buFont typeface="Arial" panose="020B0604020202020204" pitchFamily="34" charset="0"/>
              <a:buNone/>
            </a:pPr>
            <a:r>
              <a:rPr lang="de-CH" dirty="0"/>
              <a:t>HIT Training</a:t>
            </a:r>
          </a:p>
          <a:p>
            <a:pPr marL="0" indent="0">
              <a:buFont typeface="Arial" panose="020B0604020202020204" pitchFamily="34" charset="0"/>
              <a:buNone/>
            </a:pPr>
            <a:r>
              <a:rPr lang="de-CH" dirty="0"/>
              <a:t>Dauer: 1 h</a:t>
            </a:r>
          </a:p>
          <a:p>
            <a:pPr marL="0" indent="0">
              <a:buFont typeface="Arial" panose="020B0604020202020204" pitchFamily="34" charset="0"/>
              <a:buNone/>
            </a:pPr>
            <a:r>
              <a:rPr lang="de-CH" dirty="0"/>
              <a:t>4 x Intervalle,       4-8 min pro Intervall mit 5min Pause dazwischen.</a:t>
            </a:r>
          </a:p>
          <a:p>
            <a:pPr marL="0" indent="0">
              <a:buFont typeface="Arial" panose="020B0604020202020204" pitchFamily="34" charset="0"/>
              <a:buNone/>
            </a:pPr>
            <a:r>
              <a:rPr lang="de-CH" dirty="0"/>
              <a:t>RPE: 8-9</a:t>
            </a:r>
          </a:p>
          <a:p>
            <a:pPr marL="0" indent="0">
              <a:buFont typeface="Arial" panose="020B0604020202020204" pitchFamily="34" charset="0"/>
              <a:buNone/>
            </a:pPr>
            <a:endParaRPr lang="de-CH" dirty="0"/>
          </a:p>
        </p:txBody>
      </p:sp>
      <p:sp>
        <p:nvSpPr>
          <p:cNvPr id="31" name="Inhaltsplatzhalter 15">
            <a:extLst>
              <a:ext uri="{FF2B5EF4-FFF2-40B4-BE49-F238E27FC236}">
                <a16:creationId xmlns:a16="http://schemas.microsoft.com/office/drawing/2014/main" id="{FEEBBEC5-A65C-10B0-4963-56F40144BA0B}"/>
              </a:ext>
            </a:extLst>
          </p:cNvPr>
          <p:cNvSpPr txBox="1">
            <a:spLocks/>
          </p:cNvSpPr>
          <p:nvPr/>
        </p:nvSpPr>
        <p:spPr>
          <a:xfrm>
            <a:off x="9530668" y="2489945"/>
            <a:ext cx="2007054" cy="386640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lumMod val="75000"/>
                    <a:lumOff val="25000"/>
                  </a:schemeClr>
                </a:solidFill>
                <a:latin typeface="Galibier" panose="00000506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lumMod val="75000"/>
                    <a:lumOff val="25000"/>
                  </a:schemeClr>
                </a:solidFill>
                <a:latin typeface="Galibier" panose="00000506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lumMod val="75000"/>
                    <a:lumOff val="25000"/>
                  </a:schemeClr>
                </a:solidFill>
                <a:latin typeface="Galibier" panose="00000506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75000"/>
                    <a:lumOff val="25000"/>
                  </a:schemeClr>
                </a:solidFill>
                <a:latin typeface="Galibier" panose="00000506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b="1" dirty="0"/>
              <a:t>Sonntag</a:t>
            </a:r>
          </a:p>
          <a:p>
            <a:pPr marL="0" indent="0">
              <a:buFont typeface="Arial" panose="020B0604020202020204" pitchFamily="34" charset="0"/>
              <a:buNone/>
            </a:pPr>
            <a:r>
              <a:rPr lang="de-CH" dirty="0"/>
              <a:t>LIT Training</a:t>
            </a:r>
          </a:p>
          <a:p>
            <a:pPr marL="0" indent="0">
              <a:buFont typeface="Arial" panose="020B0604020202020204" pitchFamily="34" charset="0"/>
              <a:buNone/>
            </a:pPr>
            <a:r>
              <a:rPr lang="de-CH" dirty="0"/>
              <a:t>Dauer: 3-4 h</a:t>
            </a:r>
          </a:p>
          <a:p>
            <a:pPr marL="0" indent="0">
              <a:buFont typeface="Arial" panose="020B0604020202020204" pitchFamily="34" charset="0"/>
              <a:buNone/>
            </a:pPr>
            <a:r>
              <a:rPr lang="de-CH" dirty="0"/>
              <a:t>Ausdauer-</a:t>
            </a:r>
            <a:r>
              <a:rPr lang="de-CH" dirty="0" err="1"/>
              <a:t>Trai</a:t>
            </a:r>
            <a:r>
              <a:rPr lang="de-CH" dirty="0"/>
              <a:t>-</a:t>
            </a:r>
            <a:r>
              <a:rPr lang="de-CH" dirty="0" err="1"/>
              <a:t>ning</a:t>
            </a:r>
            <a:r>
              <a:rPr lang="de-CH" dirty="0"/>
              <a:t> mit lockerer Intensität</a:t>
            </a:r>
          </a:p>
          <a:p>
            <a:pPr marL="0" indent="0">
              <a:buFont typeface="Arial" panose="020B0604020202020204" pitchFamily="34" charset="0"/>
              <a:buNone/>
            </a:pPr>
            <a:r>
              <a:rPr lang="de-CH" dirty="0"/>
              <a:t>RPE: 4-5</a:t>
            </a:r>
          </a:p>
          <a:p>
            <a:pPr marL="0" indent="0">
              <a:buNone/>
            </a:pPr>
            <a:r>
              <a:rPr lang="de-CH" sz="4000" dirty="0">
                <a:effectLst/>
              </a:rPr>
              <a:t>🏆</a:t>
            </a:r>
            <a:endParaRPr lang="de-CH" sz="4000"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val="129427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Benutzerdefiniert 3">
      <a:dk1>
        <a:sysClr val="windowText" lastClr="000000"/>
      </a:dk1>
      <a:lt1>
        <a:sysClr val="window" lastClr="FFFFFF"/>
      </a:lt1>
      <a:dk2>
        <a:srgbClr val="000000"/>
      </a:dk2>
      <a:lt2>
        <a:srgbClr val="F8F8F8"/>
      </a:lt2>
      <a:accent1>
        <a:srgbClr val="FFC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D10EDC8B-4549-4194-A215-14768C1CA05D}" vid="{65312D2C-B49A-4400-AE38-33A21C08845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a39a94c-5b9e-40ef-8172-b292233290dd" xsi:nil="true"/>
    <lcf76f155ced4ddcb4097134ff3c332f xmlns="e05f99db-b196-4d21-b0bb-87267999079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390CD6694F87540BF6A7553FC379727" ma:contentTypeVersion="14" ma:contentTypeDescription="Ein neues Dokument erstellen." ma:contentTypeScope="" ma:versionID="fae3c79f623fbf8a8b95a20cde1d5f58">
  <xsd:schema xmlns:xsd="http://www.w3.org/2001/XMLSchema" xmlns:xs="http://www.w3.org/2001/XMLSchema" xmlns:p="http://schemas.microsoft.com/office/2006/metadata/properties" xmlns:ns2="e05f99db-b196-4d21-b0bb-87267999079e" xmlns:ns3="fa39a94c-5b9e-40ef-8172-b292233290dd" targetNamespace="http://schemas.microsoft.com/office/2006/metadata/properties" ma:root="true" ma:fieldsID="6d96c05234d7f10ddbaeb64dd849fb1f" ns2:_="" ns3:_="">
    <xsd:import namespace="e05f99db-b196-4d21-b0bb-87267999079e"/>
    <xsd:import namespace="fa39a94c-5b9e-40ef-8172-b292233290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f99db-b196-4d21-b0bb-872679990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37a63b1b-c151-4e30-ad35-8da83271e4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39a94c-5b9e-40ef-8172-b292233290d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085e8cf-e75c-4204-81db-8e99de1d7b11}" ma:internalName="TaxCatchAll" ma:showField="CatchAllData" ma:web="fa39a94c-5b9e-40ef-8172-b292233290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38B946-BDDA-46D7-90BC-02B02E1178F1}">
  <ds:schemaRefs>
    <ds:schemaRef ds:uri="http://schemas.microsoft.com/sharepoint/v3/contenttype/forms"/>
  </ds:schemaRefs>
</ds:datastoreItem>
</file>

<file path=customXml/itemProps2.xml><?xml version="1.0" encoding="utf-8"?>
<ds:datastoreItem xmlns:ds="http://schemas.openxmlformats.org/officeDocument/2006/customXml" ds:itemID="{FC753E8A-768B-40F3-AA43-27076C555949}">
  <ds:schemaRefs>
    <ds:schemaRef ds:uri="http://schemas.microsoft.com/office/2006/metadata/properties"/>
    <ds:schemaRef ds:uri="http://schemas.microsoft.com/office/infopath/2007/PartnerControls"/>
    <ds:schemaRef ds:uri="fa39a94c-5b9e-40ef-8172-b292233290dd"/>
    <ds:schemaRef ds:uri="e05f99db-b196-4d21-b0bb-87267999079e"/>
  </ds:schemaRefs>
</ds:datastoreItem>
</file>

<file path=customXml/itemProps3.xml><?xml version="1.0" encoding="utf-8"?>
<ds:datastoreItem xmlns:ds="http://schemas.openxmlformats.org/officeDocument/2006/customXml" ds:itemID="{D64A524C-C85C-4B85-9B2C-71434C63A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f99db-b196-4d21-b0bb-87267999079e"/>
    <ds:schemaRef ds:uri="fa39a94c-5b9e-40ef-8172-b29223329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L'Etape white</Template>
  <TotalTime>0</TotalTime>
  <Words>2112</Words>
  <Application>Microsoft Office PowerPoint</Application>
  <PresentationFormat>Breitbild</PresentationFormat>
  <Paragraphs>492</Paragraphs>
  <Slides>19</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19</vt:i4>
      </vt:variant>
    </vt:vector>
  </HeadingPairs>
  <TitlesOfParts>
    <vt:vector size="25" baseType="lpstr">
      <vt:lpstr>Arial</vt:lpstr>
      <vt:lpstr>Calibri</vt:lpstr>
      <vt:lpstr>Galibier</vt:lpstr>
      <vt:lpstr>Office</vt:lpstr>
      <vt:lpstr>think-cell Folie</vt:lpstr>
      <vt:lpstr>Adobe Acrobat Document</vt:lpstr>
      <vt:lpstr>In 14 Wochen zur Bestform </vt:lpstr>
      <vt:lpstr>Die wichtigsten Tipps von Marcel Wyss</vt:lpstr>
      <vt:lpstr>Einschätzen der Intensitätsstufen mit der RPE-Skala</vt:lpstr>
      <vt:lpstr>Periodisierung der 12 Wochen</vt:lpstr>
      <vt:lpstr>Wochenplan 1</vt:lpstr>
      <vt:lpstr>Wochenplan 2</vt:lpstr>
      <vt:lpstr>Wochenplan 3</vt:lpstr>
      <vt:lpstr>Wochenplan 4</vt:lpstr>
      <vt:lpstr>Wochenplan 5</vt:lpstr>
      <vt:lpstr>Wochenplan 6</vt:lpstr>
      <vt:lpstr>Wochenplan 7</vt:lpstr>
      <vt:lpstr>Wochenplan 8</vt:lpstr>
      <vt:lpstr>Wochenplan 9</vt:lpstr>
      <vt:lpstr>Wochenplan 10</vt:lpstr>
      <vt:lpstr>Wochenplan 11</vt:lpstr>
      <vt:lpstr>Wochenplan 12</vt:lpstr>
      <vt:lpstr>Wochenplan 13</vt:lpstr>
      <vt:lpstr>Wochenplan 14</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Lars Längauer</dc:creator>
  <cp:lastModifiedBy>Andreas Gonseth</cp:lastModifiedBy>
  <cp:revision>40</cp:revision>
  <dcterms:created xsi:type="dcterms:W3CDTF">2022-07-28T20:21:52Z</dcterms:created>
  <dcterms:modified xsi:type="dcterms:W3CDTF">2023-02-22T13:17:59Z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0x0101001390CD6694F87540BF6A7553FC379727</vt:lpwstr>
  </property>
  <property fmtid="{D5CDD505-2E9C-101B-9397-08002B2CF9AE}" pid="3" name="MediaServiceImageTags">
    <vt:lpwstr/>
  </property>
</Properties>
</file>